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387" r:id="rId3"/>
    <p:sldId id="381" r:id="rId4"/>
    <p:sldId id="284" r:id="rId5"/>
    <p:sldId id="314" r:id="rId6"/>
    <p:sldId id="407" r:id="rId7"/>
    <p:sldId id="408" r:id="rId8"/>
    <p:sldId id="283" r:id="rId9"/>
    <p:sldId id="380" r:id="rId10"/>
    <p:sldId id="406" r:id="rId11"/>
    <p:sldId id="405" r:id="rId12"/>
    <p:sldId id="410" r:id="rId13"/>
    <p:sldId id="312" r:id="rId14"/>
    <p:sldId id="313" r:id="rId15"/>
    <p:sldId id="400" r:id="rId16"/>
    <p:sldId id="315" r:id="rId17"/>
    <p:sldId id="392" r:id="rId18"/>
    <p:sldId id="401" r:id="rId19"/>
    <p:sldId id="375" r:id="rId20"/>
    <p:sldId id="376" r:id="rId21"/>
    <p:sldId id="377" r:id="rId22"/>
    <p:sldId id="411"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22"/>
    <p:restoredTop sz="94695"/>
  </p:normalViewPr>
  <p:slideViewPr>
    <p:cSldViewPr snapToGrid="0">
      <p:cViewPr varScale="1">
        <p:scale>
          <a:sx n="113" d="100"/>
          <a:sy n="113" d="100"/>
        </p:scale>
        <p:origin x="448" y="2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59BBE6-9D22-0CA4-2132-968AD684E80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F29E8B3-E5AA-1CAD-C3A9-539268208B6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7E01E7D-10BA-EFEC-73D7-B6E29F57A435}"/>
              </a:ext>
            </a:extLst>
          </p:cNvPr>
          <p:cNvSpPr>
            <a:spLocks noGrp="1"/>
          </p:cNvSpPr>
          <p:nvPr>
            <p:ph type="dt" sz="half" idx="10"/>
          </p:nvPr>
        </p:nvSpPr>
        <p:spPr/>
        <p:txBody>
          <a:bodyPr/>
          <a:lstStyle/>
          <a:p>
            <a:fld id="{E77CD612-3D72-D44A-A8A7-6A13C978A06F}" type="datetimeFigureOut">
              <a:rPr lang="en-US" smtClean="0"/>
              <a:t>3/27/25</a:t>
            </a:fld>
            <a:endParaRPr lang="en-US"/>
          </a:p>
        </p:txBody>
      </p:sp>
      <p:sp>
        <p:nvSpPr>
          <p:cNvPr id="5" name="Footer Placeholder 4">
            <a:extLst>
              <a:ext uri="{FF2B5EF4-FFF2-40B4-BE49-F238E27FC236}">
                <a16:creationId xmlns:a16="http://schemas.microsoft.com/office/drawing/2014/main" id="{DCB89D8A-79EF-B622-A355-1DA6665B08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999AFBA-90CB-FC3C-BA21-B2899B827FBB}"/>
              </a:ext>
            </a:extLst>
          </p:cNvPr>
          <p:cNvSpPr>
            <a:spLocks noGrp="1"/>
          </p:cNvSpPr>
          <p:nvPr>
            <p:ph type="sldNum" sz="quarter" idx="12"/>
          </p:nvPr>
        </p:nvSpPr>
        <p:spPr/>
        <p:txBody>
          <a:bodyPr/>
          <a:lstStyle/>
          <a:p>
            <a:fld id="{5D36969B-9942-C245-8D5C-7B6D62266584}" type="slidenum">
              <a:rPr lang="en-US" smtClean="0"/>
              <a:t>‹#›</a:t>
            </a:fld>
            <a:endParaRPr lang="en-US"/>
          </a:p>
        </p:txBody>
      </p:sp>
    </p:spTree>
    <p:extLst>
      <p:ext uri="{BB962C8B-B14F-4D97-AF65-F5344CB8AC3E}">
        <p14:creationId xmlns:p14="http://schemas.microsoft.com/office/powerpoint/2010/main" val="37689180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2C3946-CF08-8985-A48E-13B39E41674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14C0C26-4AB0-3CBD-B20A-B0851182D8A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DD03595-BD14-4DD5-F1F6-DED723B06F46}"/>
              </a:ext>
            </a:extLst>
          </p:cNvPr>
          <p:cNvSpPr>
            <a:spLocks noGrp="1"/>
          </p:cNvSpPr>
          <p:nvPr>
            <p:ph type="dt" sz="half" idx="10"/>
          </p:nvPr>
        </p:nvSpPr>
        <p:spPr/>
        <p:txBody>
          <a:bodyPr/>
          <a:lstStyle/>
          <a:p>
            <a:fld id="{E77CD612-3D72-D44A-A8A7-6A13C978A06F}" type="datetimeFigureOut">
              <a:rPr lang="en-US" smtClean="0"/>
              <a:t>3/27/25</a:t>
            </a:fld>
            <a:endParaRPr lang="en-US"/>
          </a:p>
        </p:txBody>
      </p:sp>
      <p:sp>
        <p:nvSpPr>
          <p:cNvPr id="5" name="Footer Placeholder 4">
            <a:extLst>
              <a:ext uri="{FF2B5EF4-FFF2-40B4-BE49-F238E27FC236}">
                <a16:creationId xmlns:a16="http://schemas.microsoft.com/office/drawing/2014/main" id="{2EF18357-56F0-C104-731B-E24C313CFA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5ACBBA7-0BE1-CE30-4EDA-2D0EF88E5C75}"/>
              </a:ext>
            </a:extLst>
          </p:cNvPr>
          <p:cNvSpPr>
            <a:spLocks noGrp="1"/>
          </p:cNvSpPr>
          <p:nvPr>
            <p:ph type="sldNum" sz="quarter" idx="12"/>
          </p:nvPr>
        </p:nvSpPr>
        <p:spPr/>
        <p:txBody>
          <a:bodyPr/>
          <a:lstStyle/>
          <a:p>
            <a:fld id="{5D36969B-9942-C245-8D5C-7B6D62266584}" type="slidenum">
              <a:rPr lang="en-US" smtClean="0"/>
              <a:t>‹#›</a:t>
            </a:fld>
            <a:endParaRPr lang="en-US"/>
          </a:p>
        </p:txBody>
      </p:sp>
    </p:spTree>
    <p:extLst>
      <p:ext uri="{BB962C8B-B14F-4D97-AF65-F5344CB8AC3E}">
        <p14:creationId xmlns:p14="http://schemas.microsoft.com/office/powerpoint/2010/main" val="26254481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8BF3B5E-7D24-A269-1358-3E9EA72F19F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F307176-3A79-BEF5-B200-BBCDA33B87D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D16FA8B-9016-82BB-C9AA-D60B66B455D3}"/>
              </a:ext>
            </a:extLst>
          </p:cNvPr>
          <p:cNvSpPr>
            <a:spLocks noGrp="1"/>
          </p:cNvSpPr>
          <p:nvPr>
            <p:ph type="dt" sz="half" idx="10"/>
          </p:nvPr>
        </p:nvSpPr>
        <p:spPr/>
        <p:txBody>
          <a:bodyPr/>
          <a:lstStyle/>
          <a:p>
            <a:fld id="{E77CD612-3D72-D44A-A8A7-6A13C978A06F}" type="datetimeFigureOut">
              <a:rPr lang="en-US" smtClean="0"/>
              <a:t>3/27/25</a:t>
            </a:fld>
            <a:endParaRPr lang="en-US"/>
          </a:p>
        </p:txBody>
      </p:sp>
      <p:sp>
        <p:nvSpPr>
          <p:cNvPr id="5" name="Footer Placeholder 4">
            <a:extLst>
              <a:ext uri="{FF2B5EF4-FFF2-40B4-BE49-F238E27FC236}">
                <a16:creationId xmlns:a16="http://schemas.microsoft.com/office/drawing/2014/main" id="{CC84973D-3794-7EE8-550F-BB91B6BBD8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D490CEB-73B7-71C7-F96B-DDD222CF7CDE}"/>
              </a:ext>
            </a:extLst>
          </p:cNvPr>
          <p:cNvSpPr>
            <a:spLocks noGrp="1"/>
          </p:cNvSpPr>
          <p:nvPr>
            <p:ph type="sldNum" sz="quarter" idx="12"/>
          </p:nvPr>
        </p:nvSpPr>
        <p:spPr/>
        <p:txBody>
          <a:bodyPr/>
          <a:lstStyle/>
          <a:p>
            <a:fld id="{5D36969B-9942-C245-8D5C-7B6D62266584}" type="slidenum">
              <a:rPr lang="en-US" smtClean="0"/>
              <a:t>‹#›</a:t>
            </a:fld>
            <a:endParaRPr lang="en-US"/>
          </a:p>
        </p:txBody>
      </p:sp>
    </p:spTree>
    <p:extLst>
      <p:ext uri="{BB962C8B-B14F-4D97-AF65-F5344CB8AC3E}">
        <p14:creationId xmlns:p14="http://schemas.microsoft.com/office/powerpoint/2010/main" val="32996244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2A3606-B980-5FED-4DA6-29E845B764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78FD1F5-CA04-259C-C329-2863111F08B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E95885-0A57-5B30-FCAD-3FB9D5774C98}"/>
              </a:ext>
            </a:extLst>
          </p:cNvPr>
          <p:cNvSpPr>
            <a:spLocks noGrp="1"/>
          </p:cNvSpPr>
          <p:nvPr>
            <p:ph type="dt" sz="half" idx="10"/>
          </p:nvPr>
        </p:nvSpPr>
        <p:spPr/>
        <p:txBody>
          <a:bodyPr/>
          <a:lstStyle/>
          <a:p>
            <a:fld id="{E77CD612-3D72-D44A-A8A7-6A13C978A06F}" type="datetimeFigureOut">
              <a:rPr lang="en-US" smtClean="0"/>
              <a:t>3/27/25</a:t>
            </a:fld>
            <a:endParaRPr lang="en-US"/>
          </a:p>
        </p:txBody>
      </p:sp>
      <p:sp>
        <p:nvSpPr>
          <p:cNvPr id="5" name="Footer Placeholder 4">
            <a:extLst>
              <a:ext uri="{FF2B5EF4-FFF2-40B4-BE49-F238E27FC236}">
                <a16:creationId xmlns:a16="http://schemas.microsoft.com/office/drawing/2014/main" id="{D6DF1749-B7EB-D763-15EC-7A51FE47CAC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CB9170A-CE88-20DA-08BF-5C1014C779C1}"/>
              </a:ext>
            </a:extLst>
          </p:cNvPr>
          <p:cNvSpPr>
            <a:spLocks noGrp="1"/>
          </p:cNvSpPr>
          <p:nvPr>
            <p:ph type="sldNum" sz="quarter" idx="12"/>
          </p:nvPr>
        </p:nvSpPr>
        <p:spPr/>
        <p:txBody>
          <a:bodyPr/>
          <a:lstStyle/>
          <a:p>
            <a:fld id="{5D36969B-9942-C245-8D5C-7B6D62266584}" type="slidenum">
              <a:rPr lang="en-US" smtClean="0"/>
              <a:t>‹#›</a:t>
            </a:fld>
            <a:endParaRPr lang="en-US"/>
          </a:p>
        </p:txBody>
      </p:sp>
    </p:spTree>
    <p:extLst>
      <p:ext uri="{BB962C8B-B14F-4D97-AF65-F5344CB8AC3E}">
        <p14:creationId xmlns:p14="http://schemas.microsoft.com/office/powerpoint/2010/main" val="19887681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E780AD-99F1-AAA5-970B-4286F010B5D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C25A4C1-D763-3FFD-3180-333E3F45D2B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3A70EF7-87C1-CC42-7548-4B99ADB3A0EB}"/>
              </a:ext>
            </a:extLst>
          </p:cNvPr>
          <p:cNvSpPr>
            <a:spLocks noGrp="1"/>
          </p:cNvSpPr>
          <p:nvPr>
            <p:ph type="dt" sz="half" idx="10"/>
          </p:nvPr>
        </p:nvSpPr>
        <p:spPr/>
        <p:txBody>
          <a:bodyPr/>
          <a:lstStyle/>
          <a:p>
            <a:fld id="{E77CD612-3D72-D44A-A8A7-6A13C978A06F}" type="datetimeFigureOut">
              <a:rPr lang="en-US" smtClean="0"/>
              <a:t>3/27/25</a:t>
            </a:fld>
            <a:endParaRPr lang="en-US"/>
          </a:p>
        </p:txBody>
      </p:sp>
      <p:sp>
        <p:nvSpPr>
          <p:cNvPr id="5" name="Footer Placeholder 4">
            <a:extLst>
              <a:ext uri="{FF2B5EF4-FFF2-40B4-BE49-F238E27FC236}">
                <a16:creationId xmlns:a16="http://schemas.microsoft.com/office/drawing/2014/main" id="{948CDB4B-E059-7E54-9F61-23F2503A66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B27D2CA-6258-C169-FB4B-166B4AA0243E}"/>
              </a:ext>
            </a:extLst>
          </p:cNvPr>
          <p:cNvSpPr>
            <a:spLocks noGrp="1"/>
          </p:cNvSpPr>
          <p:nvPr>
            <p:ph type="sldNum" sz="quarter" idx="12"/>
          </p:nvPr>
        </p:nvSpPr>
        <p:spPr/>
        <p:txBody>
          <a:bodyPr/>
          <a:lstStyle/>
          <a:p>
            <a:fld id="{5D36969B-9942-C245-8D5C-7B6D62266584}" type="slidenum">
              <a:rPr lang="en-US" smtClean="0"/>
              <a:t>‹#›</a:t>
            </a:fld>
            <a:endParaRPr lang="en-US"/>
          </a:p>
        </p:txBody>
      </p:sp>
    </p:spTree>
    <p:extLst>
      <p:ext uri="{BB962C8B-B14F-4D97-AF65-F5344CB8AC3E}">
        <p14:creationId xmlns:p14="http://schemas.microsoft.com/office/powerpoint/2010/main" val="2147941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276220-476F-EE07-0754-3917F22FAFF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96A5EF6-7B57-92A2-3B8E-F9904E3073B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A36693C-9C71-8704-C721-4BE08C84A0E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5A04570-0F8B-BBF5-4B8C-D93CC89F278E}"/>
              </a:ext>
            </a:extLst>
          </p:cNvPr>
          <p:cNvSpPr>
            <a:spLocks noGrp="1"/>
          </p:cNvSpPr>
          <p:nvPr>
            <p:ph type="dt" sz="half" idx="10"/>
          </p:nvPr>
        </p:nvSpPr>
        <p:spPr/>
        <p:txBody>
          <a:bodyPr/>
          <a:lstStyle/>
          <a:p>
            <a:fld id="{E77CD612-3D72-D44A-A8A7-6A13C978A06F}" type="datetimeFigureOut">
              <a:rPr lang="en-US" smtClean="0"/>
              <a:t>3/27/25</a:t>
            </a:fld>
            <a:endParaRPr lang="en-US"/>
          </a:p>
        </p:txBody>
      </p:sp>
      <p:sp>
        <p:nvSpPr>
          <p:cNvPr id="6" name="Footer Placeholder 5">
            <a:extLst>
              <a:ext uri="{FF2B5EF4-FFF2-40B4-BE49-F238E27FC236}">
                <a16:creationId xmlns:a16="http://schemas.microsoft.com/office/drawing/2014/main" id="{17AC725F-C8C2-89AE-22CC-4FD2A7760D5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9C4201-25B1-786B-B41C-F4B1ACD197FE}"/>
              </a:ext>
            </a:extLst>
          </p:cNvPr>
          <p:cNvSpPr>
            <a:spLocks noGrp="1"/>
          </p:cNvSpPr>
          <p:nvPr>
            <p:ph type="sldNum" sz="quarter" idx="12"/>
          </p:nvPr>
        </p:nvSpPr>
        <p:spPr/>
        <p:txBody>
          <a:bodyPr/>
          <a:lstStyle/>
          <a:p>
            <a:fld id="{5D36969B-9942-C245-8D5C-7B6D62266584}" type="slidenum">
              <a:rPr lang="en-US" smtClean="0"/>
              <a:t>‹#›</a:t>
            </a:fld>
            <a:endParaRPr lang="en-US"/>
          </a:p>
        </p:txBody>
      </p:sp>
    </p:spTree>
    <p:extLst>
      <p:ext uri="{BB962C8B-B14F-4D97-AF65-F5344CB8AC3E}">
        <p14:creationId xmlns:p14="http://schemas.microsoft.com/office/powerpoint/2010/main" val="3331169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24B021-81B3-1D4F-1C85-510FD63DE23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82C95EB-9B1A-6DCB-DB0C-0E66F24E168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8B47A3D-2385-2C15-D125-67C6EE04F14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0594EBE-2E06-84A8-EB67-2E8AD476138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9CD87AC-303C-E0CA-C0F1-A1F395885A8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1B540AF-F218-FC89-7AA7-DEC743058686}"/>
              </a:ext>
            </a:extLst>
          </p:cNvPr>
          <p:cNvSpPr>
            <a:spLocks noGrp="1"/>
          </p:cNvSpPr>
          <p:nvPr>
            <p:ph type="dt" sz="half" idx="10"/>
          </p:nvPr>
        </p:nvSpPr>
        <p:spPr/>
        <p:txBody>
          <a:bodyPr/>
          <a:lstStyle/>
          <a:p>
            <a:fld id="{E77CD612-3D72-D44A-A8A7-6A13C978A06F}" type="datetimeFigureOut">
              <a:rPr lang="en-US" smtClean="0"/>
              <a:t>3/27/25</a:t>
            </a:fld>
            <a:endParaRPr lang="en-US"/>
          </a:p>
        </p:txBody>
      </p:sp>
      <p:sp>
        <p:nvSpPr>
          <p:cNvPr id="8" name="Footer Placeholder 7">
            <a:extLst>
              <a:ext uri="{FF2B5EF4-FFF2-40B4-BE49-F238E27FC236}">
                <a16:creationId xmlns:a16="http://schemas.microsoft.com/office/drawing/2014/main" id="{41FB0A62-B845-E1EE-D79C-724D7C60009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FD7FD22-55B5-43B1-227C-8191F076DB76}"/>
              </a:ext>
            </a:extLst>
          </p:cNvPr>
          <p:cNvSpPr>
            <a:spLocks noGrp="1"/>
          </p:cNvSpPr>
          <p:nvPr>
            <p:ph type="sldNum" sz="quarter" idx="12"/>
          </p:nvPr>
        </p:nvSpPr>
        <p:spPr/>
        <p:txBody>
          <a:bodyPr/>
          <a:lstStyle/>
          <a:p>
            <a:fld id="{5D36969B-9942-C245-8D5C-7B6D62266584}" type="slidenum">
              <a:rPr lang="en-US" smtClean="0"/>
              <a:t>‹#›</a:t>
            </a:fld>
            <a:endParaRPr lang="en-US"/>
          </a:p>
        </p:txBody>
      </p:sp>
    </p:spTree>
    <p:extLst>
      <p:ext uri="{BB962C8B-B14F-4D97-AF65-F5344CB8AC3E}">
        <p14:creationId xmlns:p14="http://schemas.microsoft.com/office/powerpoint/2010/main" val="2759860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FB359-C2B3-B059-886F-09E4A4B2133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159D90C-5D4A-C7E7-429F-81E9630A1156}"/>
              </a:ext>
            </a:extLst>
          </p:cNvPr>
          <p:cNvSpPr>
            <a:spLocks noGrp="1"/>
          </p:cNvSpPr>
          <p:nvPr>
            <p:ph type="dt" sz="half" idx="10"/>
          </p:nvPr>
        </p:nvSpPr>
        <p:spPr/>
        <p:txBody>
          <a:bodyPr/>
          <a:lstStyle/>
          <a:p>
            <a:fld id="{E77CD612-3D72-D44A-A8A7-6A13C978A06F}" type="datetimeFigureOut">
              <a:rPr lang="en-US" smtClean="0"/>
              <a:t>3/27/25</a:t>
            </a:fld>
            <a:endParaRPr lang="en-US"/>
          </a:p>
        </p:txBody>
      </p:sp>
      <p:sp>
        <p:nvSpPr>
          <p:cNvPr id="4" name="Footer Placeholder 3">
            <a:extLst>
              <a:ext uri="{FF2B5EF4-FFF2-40B4-BE49-F238E27FC236}">
                <a16:creationId xmlns:a16="http://schemas.microsoft.com/office/drawing/2014/main" id="{9B14163B-EFFB-3F2E-378F-2A05840E303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A668656-5C8D-7AE1-0210-E828D76A33FC}"/>
              </a:ext>
            </a:extLst>
          </p:cNvPr>
          <p:cNvSpPr>
            <a:spLocks noGrp="1"/>
          </p:cNvSpPr>
          <p:nvPr>
            <p:ph type="sldNum" sz="quarter" idx="12"/>
          </p:nvPr>
        </p:nvSpPr>
        <p:spPr/>
        <p:txBody>
          <a:bodyPr/>
          <a:lstStyle/>
          <a:p>
            <a:fld id="{5D36969B-9942-C245-8D5C-7B6D62266584}" type="slidenum">
              <a:rPr lang="en-US" smtClean="0"/>
              <a:t>‹#›</a:t>
            </a:fld>
            <a:endParaRPr lang="en-US"/>
          </a:p>
        </p:txBody>
      </p:sp>
    </p:spTree>
    <p:extLst>
      <p:ext uri="{BB962C8B-B14F-4D97-AF65-F5344CB8AC3E}">
        <p14:creationId xmlns:p14="http://schemas.microsoft.com/office/powerpoint/2010/main" val="354031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0A6F7BF-3703-4879-F3C8-6080E6DF55BD}"/>
              </a:ext>
            </a:extLst>
          </p:cNvPr>
          <p:cNvSpPr>
            <a:spLocks noGrp="1"/>
          </p:cNvSpPr>
          <p:nvPr>
            <p:ph type="dt" sz="half" idx="10"/>
          </p:nvPr>
        </p:nvSpPr>
        <p:spPr/>
        <p:txBody>
          <a:bodyPr/>
          <a:lstStyle/>
          <a:p>
            <a:fld id="{E77CD612-3D72-D44A-A8A7-6A13C978A06F}" type="datetimeFigureOut">
              <a:rPr lang="en-US" smtClean="0"/>
              <a:t>3/27/25</a:t>
            </a:fld>
            <a:endParaRPr lang="en-US"/>
          </a:p>
        </p:txBody>
      </p:sp>
      <p:sp>
        <p:nvSpPr>
          <p:cNvPr id="3" name="Footer Placeholder 2">
            <a:extLst>
              <a:ext uri="{FF2B5EF4-FFF2-40B4-BE49-F238E27FC236}">
                <a16:creationId xmlns:a16="http://schemas.microsoft.com/office/drawing/2014/main" id="{13211605-8776-31ED-A0C2-70938D3F206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5DC9A18-CADD-A321-5587-92A133E2BD28}"/>
              </a:ext>
            </a:extLst>
          </p:cNvPr>
          <p:cNvSpPr>
            <a:spLocks noGrp="1"/>
          </p:cNvSpPr>
          <p:nvPr>
            <p:ph type="sldNum" sz="quarter" idx="12"/>
          </p:nvPr>
        </p:nvSpPr>
        <p:spPr/>
        <p:txBody>
          <a:bodyPr/>
          <a:lstStyle/>
          <a:p>
            <a:fld id="{5D36969B-9942-C245-8D5C-7B6D62266584}" type="slidenum">
              <a:rPr lang="en-US" smtClean="0"/>
              <a:t>‹#›</a:t>
            </a:fld>
            <a:endParaRPr lang="en-US"/>
          </a:p>
        </p:txBody>
      </p:sp>
    </p:spTree>
    <p:extLst>
      <p:ext uri="{BB962C8B-B14F-4D97-AF65-F5344CB8AC3E}">
        <p14:creationId xmlns:p14="http://schemas.microsoft.com/office/powerpoint/2010/main" val="39961142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541B1F-518A-036B-6BE2-F33C612DD50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3BBC99B-959F-9B92-9C68-FE0F89CAE14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1B5165D-D498-2679-665D-8C794F31E8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AF8B8E1-3267-146B-312A-B529D812DD17}"/>
              </a:ext>
            </a:extLst>
          </p:cNvPr>
          <p:cNvSpPr>
            <a:spLocks noGrp="1"/>
          </p:cNvSpPr>
          <p:nvPr>
            <p:ph type="dt" sz="half" idx="10"/>
          </p:nvPr>
        </p:nvSpPr>
        <p:spPr/>
        <p:txBody>
          <a:bodyPr/>
          <a:lstStyle/>
          <a:p>
            <a:fld id="{E77CD612-3D72-D44A-A8A7-6A13C978A06F}" type="datetimeFigureOut">
              <a:rPr lang="en-US" smtClean="0"/>
              <a:t>3/27/25</a:t>
            </a:fld>
            <a:endParaRPr lang="en-US"/>
          </a:p>
        </p:txBody>
      </p:sp>
      <p:sp>
        <p:nvSpPr>
          <p:cNvPr id="6" name="Footer Placeholder 5">
            <a:extLst>
              <a:ext uri="{FF2B5EF4-FFF2-40B4-BE49-F238E27FC236}">
                <a16:creationId xmlns:a16="http://schemas.microsoft.com/office/drawing/2014/main" id="{D17BEF63-D6EB-55AB-6AEC-B1D5F97DC12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A30C9AE-7482-CDD0-E7F4-3C0B1EDE98B9}"/>
              </a:ext>
            </a:extLst>
          </p:cNvPr>
          <p:cNvSpPr>
            <a:spLocks noGrp="1"/>
          </p:cNvSpPr>
          <p:nvPr>
            <p:ph type="sldNum" sz="quarter" idx="12"/>
          </p:nvPr>
        </p:nvSpPr>
        <p:spPr/>
        <p:txBody>
          <a:bodyPr/>
          <a:lstStyle/>
          <a:p>
            <a:fld id="{5D36969B-9942-C245-8D5C-7B6D62266584}" type="slidenum">
              <a:rPr lang="en-US" smtClean="0"/>
              <a:t>‹#›</a:t>
            </a:fld>
            <a:endParaRPr lang="en-US"/>
          </a:p>
        </p:txBody>
      </p:sp>
    </p:spTree>
    <p:extLst>
      <p:ext uri="{BB962C8B-B14F-4D97-AF65-F5344CB8AC3E}">
        <p14:creationId xmlns:p14="http://schemas.microsoft.com/office/powerpoint/2010/main" val="7836142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E2D38F-F90E-6228-2DB9-BE1B85C6526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FDE5F08-4C48-F053-D0A4-F4C72AD442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808098C-9E5D-700E-B624-8DDB8A2FB1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5E0FF14-6B5B-8B76-966B-A5BA6F79BC7F}"/>
              </a:ext>
            </a:extLst>
          </p:cNvPr>
          <p:cNvSpPr>
            <a:spLocks noGrp="1"/>
          </p:cNvSpPr>
          <p:nvPr>
            <p:ph type="dt" sz="half" idx="10"/>
          </p:nvPr>
        </p:nvSpPr>
        <p:spPr/>
        <p:txBody>
          <a:bodyPr/>
          <a:lstStyle/>
          <a:p>
            <a:fld id="{E77CD612-3D72-D44A-A8A7-6A13C978A06F}" type="datetimeFigureOut">
              <a:rPr lang="en-US" smtClean="0"/>
              <a:t>3/27/25</a:t>
            </a:fld>
            <a:endParaRPr lang="en-US"/>
          </a:p>
        </p:txBody>
      </p:sp>
      <p:sp>
        <p:nvSpPr>
          <p:cNvPr id="6" name="Footer Placeholder 5">
            <a:extLst>
              <a:ext uri="{FF2B5EF4-FFF2-40B4-BE49-F238E27FC236}">
                <a16:creationId xmlns:a16="http://schemas.microsoft.com/office/drawing/2014/main" id="{FA631FD3-D752-BCBF-05E3-919277A783D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059DF4-D49E-4FFE-AB17-760B67121674}"/>
              </a:ext>
            </a:extLst>
          </p:cNvPr>
          <p:cNvSpPr>
            <a:spLocks noGrp="1"/>
          </p:cNvSpPr>
          <p:nvPr>
            <p:ph type="sldNum" sz="quarter" idx="12"/>
          </p:nvPr>
        </p:nvSpPr>
        <p:spPr/>
        <p:txBody>
          <a:bodyPr/>
          <a:lstStyle/>
          <a:p>
            <a:fld id="{5D36969B-9942-C245-8D5C-7B6D62266584}" type="slidenum">
              <a:rPr lang="en-US" smtClean="0"/>
              <a:t>‹#›</a:t>
            </a:fld>
            <a:endParaRPr lang="en-US"/>
          </a:p>
        </p:txBody>
      </p:sp>
    </p:spTree>
    <p:extLst>
      <p:ext uri="{BB962C8B-B14F-4D97-AF65-F5344CB8AC3E}">
        <p14:creationId xmlns:p14="http://schemas.microsoft.com/office/powerpoint/2010/main" val="5575268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064C800-67DD-52BA-7AE5-5FF720B45D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11FF5B0-BC31-0B2C-6798-C9AF0620761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CD1472-28A4-B020-2CC8-1C9B337CC31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77CD612-3D72-D44A-A8A7-6A13C978A06F}" type="datetimeFigureOut">
              <a:rPr lang="en-US" smtClean="0"/>
              <a:t>3/27/25</a:t>
            </a:fld>
            <a:endParaRPr lang="en-US"/>
          </a:p>
        </p:txBody>
      </p:sp>
      <p:sp>
        <p:nvSpPr>
          <p:cNvPr id="5" name="Footer Placeholder 4">
            <a:extLst>
              <a:ext uri="{FF2B5EF4-FFF2-40B4-BE49-F238E27FC236}">
                <a16:creationId xmlns:a16="http://schemas.microsoft.com/office/drawing/2014/main" id="{9BE3DC18-6271-3170-5BA3-89F7CFF0122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091F8CC-0A7A-1F59-D983-0E1CC4BE637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D36969B-9942-C245-8D5C-7B6D62266584}" type="slidenum">
              <a:rPr lang="en-US" smtClean="0"/>
              <a:t>‹#›</a:t>
            </a:fld>
            <a:endParaRPr lang="en-US"/>
          </a:p>
        </p:txBody>
      </p:sp>
    </p:spTree>
    <p:extLst>
      <p:ext uri="{BB962C8B-B14F-4D97-AF65-F5344CB8AC3E}">
        <p14:creationId xmlns:p14="http://schemas.microsoft.com/office/powerpoint/2010/main" val="12249242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www.akingump.com/en/insights/blogs/trump-executive-order-tracker/addressing-risks-from-perkins-coie-llp"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azcourts.gov/Portals/0/admcode/pdfcurrentcode/7-210%20Legal%20Paraprofessional%20Amended%2008-2024.pdf?ver=EzUU2uMO8k59V70-Jy2sWA%3d%3d"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7A6214-70D0-D569-F86B-A3BCA50D387C}"/>
              </a:ext>
            </a:extLst>
          </p:cNvPr>
          <p:cNvSpPr>
            <a:spLocks noGrp="1"/>
          </p:cNvSpPr>
          <p:nvPr>
            <p:ph type="ctrTitle"/>
          </p:nvPr>
        </p:nvSpPr>
        <p:spPr/>
        <p:txBody>
          <a:bodyPr/>
          <a:lstStyle/>
          <a:p>
            <a:r>
              <a:rPr lang="en-US" dirty="0"/>
              <a:t>New York University</a:t>
            </a:r>
            <a:br>
              <a:rPr lang="en-US" dirty="0"/>
            </a:br>
            <a:r>
              <a:rPr lang="en-US" dirty="0"/>
              <a:t>School of Law</a:t>
            </a:r>
          </a:p>
        </p:txBody>
      </p:sp>
      <p:sp>
        <p:nvSpPr>
          <p:cNvPr id="3" name="Subtitle 2">
            <a:extLst>
              <a:ext uri="{FF2B5EF4-FFF2-40B4-BE49-F238E27FC236}">
                <a16:creationId xmlns:a16="http://schemas.microsoft.com/office/drawing/2014/main" id="{5F05CE23-CDFC-C1EC-5647-DC29A4C411DB}"/>
              </a:ext>
            </a:extLst>
          </p:cNvPr>
          <p:cNvSpPr>
            <a:spLocks noGrp="1"/>
          </p:cNvSpPr>
          <p:nvPr>
            <p:ph type="subTitle" idx="1"/>
          </p:nvPr>
        </p:nvSpPr>
        <p:spPr/>
        <p:txBody>
          <a:bodyPr>
            <a:normAutofit/>
          </a:bodyPr>
          <a:lstStyle/>
          <a:p>
            <a:r>
              <a:rPr lang="en-US" sz="2800" dirty="0"/>
              <a:t>Reunion Weekend</a:t>
            </a:r>
          </a:p>
          <a:p>
            <a:r>
              <a:rPr lang="en-US" sz="2800" dirty="0"/>
              <a:t>April 26, 2025</a:t>
            </a:r>
          </a:p>
          <a:p>
            <a:r>
              <a:rPr lang="en-US" sz="2800" dirty="0"/>
              <a:t>Stephen Gillers</a:t>
            </a:r>
          </a:p>
        </p:txBody>
      </p:sp>
    </p:spTree>
    <p:extLst>
      <p:ext uri="{BB962C8B-B14F-4D97-AF65-F5344CB8AC3E}">
        <p14:creationId xmlns:p14="http://schemas.microsoft.com/office/powerpoint/2010/main" val="24484155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77AAD3-007D-0C83-716A-6E969FC5C60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5C7ADA2-E571-1261-D68A-789C6527B215}"/>
              </a:ext>
            </a:extLst>
          </p:cNvPr>
          <p:cNvSpPr>
            <a:spLocks noGrp="1"/>
          </p:cNvSpPr>
          <p:nvPr>
            <p:ph idx="1"/>
          </p:nvPr>
        </p:nvSpPr>
        <p:spPr/>
        <p:txBody>
          <a:bodyPr>
            <a:normAutofit/>
          </a:bodyPr>
          <a:lstStyle/>
          <a:p>
            <a:r>
              <a:rPr lang="en-US" sz="4000" dirty="0"/>
              <a:t>OOPS</a:t>
            </a:r>
          </a:p>
          <a:p>
            <a:r>
              <a:rPr lang="en-US" sz="4000" dirty="0"/>
              <a:t>Not so fast.</a:t>
            </a:r>
          </a:p>
        </p:txBody>
      </p:sp>
      <p:sp>
        <p:nvSpPr>
          <p:cNvPr id="4" name="Slide Number Placeholder 3">
            <a:extLst>
              <a:ext uri="{FF2B5EF4-FFF2-40B4-BE49-F238E27FC236}">
                <a16:creationId xmlns:a16="http://schemas.microsoft.com/office/drawing/2014/main" id="{4035E326-891E-D63F-A870-6EC203BF0C8D}"/>
              </a:ext>
            </a:extLst>
          </p:cNvPr>
          <p:cNvSpPr>
            <a:spLocks noGrp="1"/>
          </p:cNvSpPr>
          <p:nvPr>
            <p:ph type="sldNum" sz="quarter" idx="12"/>
          </p:nvPr>
        </p:nvSpPr>
        <p:spPr/>
        <p:txBody>
          <a:bodyPr/>
          <a:lstStyle/>
          <a:p>
            <a:fld id="{AD8B34F8-BB52-3945-B781-72E243E8C82A}" type="slidenum">
              <a:rPr lang="en-US" smtClean="0"/>
              <a:t>10</a:t>
            </a:fld>
            <a:endParaRPr lang="en-US"/>
          </a:p>
        </p:txBody>
      </p:sp>
    </p:spTree>
    <p:extLst>
      <p:ext uri="{BB962C8B-B14F-4D97-AF65-F5344CB8AC3E}">
        <p14:creationId xmlns:p14="http://schemas.microsoft.com/office/powerpoint/2010/main" val="3467112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175AFA-D807-60AC-60A4-B2A0FFBA2905}"/>
              </a:ext>
            </a:extLst>
          </p:cNvPr>
          <p:cNvSpPr>
            <a:spLocks noGrp="1"/>
          </p:cNvSpPr>
          <p:nvPr>
            <p:ph type="title"/>
          </p:nvPr>
        </p:nvSpPr>
        <p:spPr/>
        <p:txBody>
          <a:bodyPr/>
          <a:lstStyle/>
          <a:p>
            <a:r>
              <a:rPr lang="en-US" dirty="0"/>
              <a:t>From Bloomberg Law</a:t>
            </a:r>
            <a:br>
              <a:rPr lang="en-US" dirty="0"/>
            </a:br>
            <a:r>
              <a:rPr lang="en-US" dirty="0"/>
              <a:t>1-28-25</a:t>
            </a:r>
          </a:p>
        </p:txBody>
      </p:sp>
      <p:sp>
        <p:nvSpPr>
          <p:cNvPr id="3" name="Content Placeholder 2">
            <a:extLst>
              <a:ext uri="{FF2B5EF4-FFF2-40B4-BE49-F238E27FC236}">
                <a16:creationId xmlns:a16="http://schemas.microsoft.com/office/drawing/2014/main" id="{5E3BEB06-7201-B7F7-5E09-4696D6CE9D3E}"/>
              </a:ext>
            </a:extLst>
          </p:cNvPr>
          <p:cNvSpPr>
            <a:spLocks noGrp="1"/>
          </p:cNvSpPr>
          <p:nvPr>
            <p:ph idx="1"/>
          </p:nvPr>
        </p:nvSpPr>
        <p:spPr/>
        <p:txBody>
          <a:bodyPr/>
          <a:lstStyle/>
          <a:p>
            <a:r>
              <a:rPr lang="en-US" b="0" i="0" u="none" strike="noStrike" dirty="0">
                <a:solidFill>
                  <a:srgbClr val="2A2C30"/>
                </a:solidFill>
                <a:effectLst/>
                <a:latin typeface="OpenSans"/>
              </a:rPr>
              <a:t>The Arizona Supreme Court on Tuesday requested more information on KPMG’s application to practice law in the state, declining </a:t>
            </a:r>
            <a:r>
              <a:rPr lang="en-US" b="1" i="0" u="none" strike="noStrike" dirty="0">
                <a:solidFill>
                  <a:srgbClr val="2A2C30"/>
                </a:solidFill>
                <a:effectLst/>
                <a:latin typeface="OpenSans"/>
              </a:rPr>
              <a:t>for now </a:t>
            </a:r>
            <a:r>
              <a:rPr lang="en-US" b="0" i="0" u="none" strike="noStrike" dirty="0">
                <a:solidFill>
                  <a:srgbClr val="2A2C30"/>
                </a:solidFill>
                <a:effectLst/>
                <a:latin typeface="OpenSans"/>
              </a:rPr>
              <a:t>to approve the company’s request.</a:t>
            </a:r>
            <a:endParaRPr lang="en-US" dirty="0"/>
          </a:p>
        </p:txBody>
      </p:sp>
      <p:sp>
        <p:nvSpPr>
          <p:cNvPr id="4" name="Slide Number Placeholder 3">
            <a:extLst>
              <a:ext uri="{FF2B5EF4-FFF2-40B4-BE49-F238E27FC236}">
                <a16:creationId xmlns:a16="http://schemas.microsoft.com/office/drawing/2014/main" id="{F1638AEC-2DB1-FD55-8F03-21D2B570E6F0}"/>
              </a:ext>
            </a:extLst>
          </p:cNvPr>
          <p:cNvSpPr>
            <a:spLocks noGrp="1"/>
          </p:cNvSpPr>
          <p:nvPr>
            <p:ph type="sldNum" sz="quarter" idx="12"/>
          </p:nvPr>
        </p:nvSpPr>
        <p:spPr/>
        <p:txBody>
          <a:bodyPr/>
          <a:lstStyle/>
          <a:p>
            <a:fld id="{AD8B34F8-BB52-3945-B781-72E243E8C82A}" type="slidenum">
              <a:rPr lang="en-US" smtClean="0"/>
              <a:t>11</a:t>
            </a:fld>
            <a:endParaRPr lang="en-US"/>
          </a:p>
        </p:txBody>
      </p:sp>
    </p:spTree>
    <p:extLst>
      <p:ext uri="{BB962C8B-B14F-4D97-AF65-F5344CB8AC3E}">
        <p14:creationId xmlns:p14="http://schemas.microsoft.com/office/powerpoint/2010/main" val="38597000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839888-4384-1C56-0592-FFDCD4F2CB00}"/>
              </a:ext>
            </a:extLst>
          </p:cNvPr>
          <p:cNvSpPr>
            <a:spLocks noGrp="1"/>
          </p:cNvSpPr>
          <p:nvPr>
            <p:ph type="title"/>
          </p:nvPr>
        </p:nvSpPr>
        <p:spPr/>
        <p:txBody>
          <a:bodyPr/>
          <a:lstStyle/>
          <a:p>
            <a:r>
              <a:rPr lang="en-US" dirty="0"/>
              <a:t>APPROVED</a:t>
            </a:r>
            <a:br>
              <a:rPr lang="en-US" dirty="0"/>
            </a:br>
            <a:r>
              <a:rPr lang="en-US" dirty="0"/>
              <a:t>From Bloomberg Law on 2/27/25</a:t>
            </a:r>
          </a:p>
        </p:txBody>
      </p:sp>
      <p:sp>
        <p:nvSpPr>
          <p:cNvPr id="3" name="Content Placeholder 2">
            <a:extLst>
              <a:ext uri="{FF2B5EF4-FFF2-40B4-BE49-F238E27FC236}">
                <a16:creationId xmlns:a16="http://schemas.microsoft.com/office/drawing/2014/main" id="{8F1668DD-F7A3-C2D7-739F-AF95BC77E252}"/>
              </a:ext>
            </a:extLst>
          </p:cNvPr>
          <p:cNvSpPr>
            <a:spLocks noGrp="1"/>
          </p:cNvSpPr>
          <p:nvPr>
            <p:ph idx="1"/>
          </p:nvPr>
        </p:nvSpPr>
        <p:spPr/>
        <p:txBody>
          <a:bodyPr/>
          <a:lstStyle/>
          <a:p>
            <a:pPr algn="l">
              <a:buNone/>
            </a:pPr>
            <a:r>
              <a:rPr lang="en-US" b="0" i="0" u="none" strike="noStrike" dirty="0">
                <a:solidFill>
                  <a:srgbClr val="2A2C30"/>
                </a:solidFill>
                <a:effectLst/>
                <a:latin typeface="OpenSans"/>
              </a:rPr>
              <a:t>The Arizona Supreme Court today granted KPMG a license to operate a so-called alternative business structure. KPMG Law US will be an independent law firm operated as a wholly-owned subsidiary of the company. </a:t>
            </a:r>
          </a:p>
          <a:p>
            <a:pPr>
              <a:buNone/>
            </a:pPr>
            <a:br>
              <a:rPr lang="en-US" dirty="0"/>
            </a:br>
            <a:endParaRPr lang="en-US" dirty="0"/>
          </a:p>
        </p:txBody>
      </p:sp>
      <p:sp>
        <p:nvSpPr>
          <p:cNvPr id="4" name="Slide Number Placeholder 3">
            <a:extLst>
              <a:ext uri="{FF2B5EF4-FFF2-40B4-BE49-F238E27FC236}">
                <a16:creationId xmlns:a16="http://schemas.microsoft.com/office/drawing/2014/main" id="{AC504043-5B61-09A7-A873-581FBC7137CE}"/>
              </a:ext>
            </a:extLst>
          </p:cNvPr>
          <p:cNvSpPr>
            <a:spLocks noGrp="1"/>
          </p:cNvSpPr>
          <p:nvPr>
            <p:ph type="sldNum" sz="quarter" idx="12"/>
          </p:nvPr>
        </p:nvSpPr>
        <p:spPr/>
        <p:txBody>
          <a:bodyPr/>
          <a:lstStyle/>
          <a:p>
            <a:fld id="{AD8B34F8-BB52-3945-B781-72E243E8C82A}" type="slidenum">
              <a:rPr lang="en-US" smtClean="0"/>
              <a:t>12</a:t>
            </a:fld>
            <a:endParaRPr lang="en-US"/>
          </a:p>
        </p:txBody>
      </p:sp>
    </p:spTree>
    <p:extLst>
      <p:ext uri="{BB962C8B-B14F-4D97-AF65-F5344CB8AC3E}">
        <p14:creationId xmlns:p14="http://schemas.microsoft.com/office/powerpoint/2010/main" val="39328996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What Is the Extraterritorial Reach of the Arizona Rule?</a:t>
            </a:r>
          </a:p>
        </p:txBody>
      </p:sp>
      <p:sp>
        <p:nvSpPr>
          <p:cNvPr id="3" name="Content Placeholder 2"/>
          <p:cNvSpPr>
            <a:spLocks noGrp="1"/>
          </p:cNvSpPr>
          <p:nvPr>
            <p:ph idx="1"/>
          </p:nvPr>
        </p:nvSpPr>
        <p:spPr/>
        <p:txBody>
          <a:bodyPr>
            <a:normAutofit/>
          </a:bodyPr>
          <a:lstStyle/>
          <a:p>
            <a:endParaRPr lang="en-US" dirty="0"/>
          </a:p>
          <a:p>
            <a:r>
              <a:rPr lang="en-US" dirty="0"/>
              <a:t>This is </a:t>
            </a:r>
            <a:r>
              <a:rPr lang="en-US" dirty="0">
                <a:solidFill>
                  <a:schemeClr val="accent2">
                    <a:lumMod val="75000"/>
                  </a:schemeClr>
                </a:solidFill>
              </a:rPr>
              <a:t>the central question</a:t>
            </a:r>
            <a:r>
              <a:rPr lang="en-US" dirty="0"/>
              <a:t>. Can the Arizona rule be nationalized? Can non-AZ law firms or lawyers create an AZ ABS and use the AZ ABS to do what they cannot do back home?</a:t>
            </a:r>
          </a:p>
          <a:p>
            <a:pPr lvl="1"/>
            <a:r>
              <a:rPr lang="en-US" dirty="0"/>
              <a:t>Can a New York lawyer be a partner in an AZ (or any) ABS? </a:t>
            </a:r>
          </a:p>
          <a:p>
            <a:pPr lvl="2"/>
            <a:r>
              <a:rPr lang="en-US" dirty="0"/>
              <a:t>What if an ABS  lawyer practicing in NY is also authorized to practice in AZ? </a:t>
            </a:r>
          </a:p>
          <a:p>
            <a:r>
              <a:rPr lang="en-US" dirty="0"/>
              <a:t>Can a New York lawyer in a traditional law firm divide fees with an ABS that has nonlawyer members?</a:t>
            </a:r>
          </a:p>
        </p:txBody>
      </p:sp>
      <p:sp>
        <p:nvSpPr>
          <p:cNvPr id="4" name="Slide Number Placeholder 3"/>
          <p:cNvSpPr>
            <a:spLocks noGrp="1"/>
          </p:cNvSpPr>
          <p:nvPr>
            <p:ph type="sldNum" sz="quarter" idx="12"/>
          </p:nvPr>
        </p:nvSpPr>
        <p:spPr/>
        <p:txBody>
          <a:bodyPr/>
          <a:lstStyle/>
          <a:p>
            <a:fld id="{AF3B805F-68AC-D84B-B7F3-A2F1DFF3D027}" type="slidenum">
              <a:rPr lang="en-US" smtClean="0"/>
              <a:t>13</a:t>
            </a:fld>
            <a:endParaRPr lang="en-US"/>
          </a:p>
        </p:txBody>
      </p:sp>
    </p:spTree>
    <p:extLst>
      <p:ext uri="{BB962C8B-B14F-4D97-AF65-F5344CB8AC3E}">
        <p14:creationId xmlns:p14="http://schemas.microsoft.com/office/powerpoint/2010/main" val="11512990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N.Y. Rule 8.5</a:t>
            </a:r>
            <a:r>
              <a:rPr lang="mr-IN" dirty="0"/>
              <a:t>…</a:t>
            </a:r>
            <a:endParaRPr lang="en-US" dirty="0"/>
          </a:p>
        </p:txBody>
      </p:sp>
      <p:sp>
        <p:nvSpPr>
          <p:cNvPr id="3" name="Content Placeholder 2"/>
          <p:cNvSpPr>
            <a:spLocks noGrp="1"/>
          </p:cNvSpPr>
          <p:nvPr>
            <p:ph idx="1"/>
          </p:nvPr>
        </p:nvSpPr>
        <p:spPr/>
        <p:txBody>
          <a:bodyPr>
            <a:normAutofit lnSpcReduction="10000"/>
          </a:bodyPr>
          <a:lstStyle/>
          <a:p>
            <a:r>
              <a:rPr lang="en-US" b="1" dirty="0"/>
              <a:t>(b) In any exercise of the disciplinary authority of this state, the rules of professional conduct to be applied shall be as follows: </a:t>
            </a:r>
            <a:endParaRPr lang="en-US" dirty="0"/>
          </a:p>
          <a:p>
            <a:pPr lvl="1"/>
            <a:r>
              <a:rPr lang="en-US" b="1" dirty="0"/>
              <a:t>(1) For conduct in connection with a proceeding in a </a:t>
            </a:r>
            <a:r>
              <a:rPr lang="mr-IN" b="1" dirty="0"/>
              <a:t>…</a:t>
            </a:r>
            <a:r>
              <a:rPr lang="en-US" b="1" dirty="0"/>
              <a:t>the rules to be applied shall be the rules of the jurisdiction in which the court sits</a:t>
            </a:r>
            <a:r>
              <a:rPr lang="mr-IN" b="1" dirty="0"/>
              <a:t>…</a:t>
            </a:r>
            <a:r>
              <a:rPr lang="en-US" b="1" dirty="0"/>
              <a:t>; and </a:t>
            </a:r>
            <a:endParaRPr lang="en-US" dirty="0"/>
          </a:p>
          <a:p>
            <a:pPr lvl="1"/>
            <a:r>
              <a:rPr lang="en-US" b="1" dirty="0"/>
              <a:t>(2) For any other conduct: </a:t>
            </a:r>
            <a:endParaRPr lang="en-US" dirty="0"/>
          </a:p>
          <a:p>
            <a:pPr lvl="2"/>
            <a:r>
              <a:rPr lang="en-US" b="1" dirty="0"/>
              <a:t>(</a:t>
            </a:r>
            <a:r>
              <a:rPr lang="en-US" b="1" dirty="0" err="1"/>
              <a:t>i</a:t>
            </a:r>
            <a:r>
              <a:rPr lang="en-US" b="1" dirty="0"/>
              <a:t>) If the lawyer is licensed to practice </a:t>
            </a:r>
            <a:r>
              <a:rPr lang="en-US" b="1" dirty="0">
                <a:solidFill>
                  <a:srgbClr val="FF0000"/>
                </a:solidFill>
              </a:rPr>
              <a:t>only</a:t>
            </a:r>
            <a:r>
              <a:rPr lang="en-US" b="1" dirty="0"/>
              <a:t> in this state, the rules to be applied shall be the rules of this state, and </a:t>
            </a:r>
            <a:endParaRPr lang="en-US" dirty="0"/>
          </a:p>
          <a:p>
            <a:pPr lvl="2"/>
            <a:r>
              <a:rPr lang="en-US" b="1" dirty="0"/>
              <a:t>(ii) If the lawyer is licensed to practice in this state and another jurisdiction, the rules to be applied shall be the rules of the admitting jurisdiction in which the lawyer </a:t>
            </a:r>
            <a:r>
              <a:rPr lang="en-US" b="1" dirty="0">
                <a:solidFill>
                  <a:srgbClr val="FF0000"/>
                </a:solidFill>
              </a:rPr>
              <a:t>principally</a:t>
            </a:r>
            <a:r>
              <a:rPr lang="en-US" b="1" dirty="0"/>
              <a:t> practices; provided, however, that if particular conduct clearly has its </a:t>
            </a:r>
            <a:r>
              <a:rPr lang="en-US" b="1" dirty="0">
                <a:solidFill>
                  <a:srgbClr val="FF0000"/>
                </a:solidFill>
              </a:rPr>
              <a:t>predominant</a:t>
            </a:r>
            <a:r>
              <a:rPr lang="en-US" b="1" dirty="0"/>
              <a:t> effect in another jurisdiction in which the lawyer is licensed to practice, the rules of that jurisdiction shall be applied to that conduct. </a:t>
            </a:r>
            <a:endParaRPr lang="en-US" dirty="0"/>
          </a:p>
          <a:p>
            <a:endParaRPr lang="en-US" dirty="0"/>
          </a:p>
        </p:txBody>
      </p:sp>
      <p:sp>
        <p:nvSpPr>
          <p:cNvPr id="4" name="Slide Number Placeholder 3"/>
          <p:cNvSpPr>
            <a:spLocks noGrp="1"/>
          </p:cNvSpPr>
          <p:nvPr>
            <p:ph type="sldNum" sz="quarter" idx="12"/>
          </p:nvPr>
        </p:nvSpPr>
        <p:spPr/>
        <p:txBody>
          <a:bodyPr/>
          <a:lstStyle/>
          <a:p>
            <a:fld id="{AF3B805F-68AC-D84B-B7F3-A2F1DFF3D027}" type="slidenum">
              <a:rPr lang="en-US" smtClean="0"/>
              <a:t>14</a:t>
            </a:fld>
            <a:endParaRPr lang="en-US"/>
          </a:p>
        </p:txBody>
      </p:sp>
    </p:spTree>
    <p:extLst>
      <p:ext uri="{BB962C8B-B14F-4D97-AF65-F5344CB8AC3E}">
        <p14:creationId xmlns:p14="http://schemas.microsoft.com/office/powerpoint/2010/main" val="27277651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D5EE19-1BCF-2FE5-B555-F875F8323C4B}"/>
              </a:ext>
            </a:extLst>
          </p:cNvPr>
          <p:cNvSpPr>
            <a:spLocks noGrp="1"/>
          </p:cNvSpPr>
          <p:nvPr>
            <p:ph type="title"/>
          </p:nvPr>
        </p:nvSpPr>
        <p:spPr/>
        <p:txBody>
          <a:bodyPr>
            <a:normAutofit fontScale="90000"/>
          </a:bodyPr>
          <a:lstStyle/>
          <a:p>
            <a:br>
              <a:rPr lang="en-US" dirty="0"/>
            </a:br>
            <a:br>
              <a:rPr lang="en-US" dirty="0"/>
            </a:br>
            <a:br>
              <a:rPr lang="en-US" dirty="0"/>
            </a:br>
            <a:br>
              <a:rPr lang="en-US" dirty="0"/>
            </a:br>
            <a:r>
              <a:rPr lang="en-US" dirty="0"/>
              <a:t>AZ RULE 5.5</a:t>
            </a:r>
            <a:br>
              <a:rPr lang="en-US" dirty="0"/>
            </a:br>
            <a:br>
              <a:rPr lang="en-US" dirty="0"/>
            </a:br>
            <a:br>
              <a:rPr lang="en-US" dirty="0"/>
            </a:br>
            <a:br>
              <a:rPr lang="en-US" dirty="0"/>
            </a:br>
            <a:br>
              <a:rPr lang="en-US" dirty="0"/>
            </a:br>
            <a:endParaRPr lang="en-US" dirty="0"/>
          </a:p>
        </p:txBody>
      </p:sp>
      <p:sp>
        <p:nvSpPr>
          <p:cNvPr id="3" name="Content Placeholder 2">
            <a:extLst>
              <a:ext uri="{FF2B5EF4-FFF2-40B4-BE49-F238E27FC236}">
                <a16:creationId xmlns:a16="http://schemas.microsoft.com/office/drawing/2014/main" id="{49709CB5-AC3F-E487-3EB2-B29ABDB99299}"/>
              </a:ext>
            </a:extLst>
          </p:cNvPr>
          <p:cNvSpPr>
            <a:spLocks noGrp="1"/>
          </p:cNvSpPr>
          <p:nvPr>
            <p:ph idx="1"/>
          </p:nvPr>
        </p:nvSpPr>
        <p:spPr/>
        <p:txBody>
          <a:bodyPr>
            <a:normAutofit fontScale="77500" lnSpcReduction="20000"/>
          </a:bodyPr>
          <a:lstStyle/>
          <a:p>
            <a:pPr algn="l"/>
            <a:r>
              <a:rPr lang="en-US" b="0" i="0" u="none" strike="noStrike" dirty="0">
                <a:solidFill>
                  <a:srgbClr val="212529"/>
                </a:solidFill>
                <a:effectLst/>
                <a:latin typeface="Segoe UI" panose="020B0502040204020203" pitchFamily="34" charset="0"/>
              </a:rPr>
              <a:t>Who can have an Arizona law office?</a:t>
            </a:r>
          </a:p>
          <a:p>
            <a:pPr algn="l"/>
            <a:endParaRPr lang="en-US" b="0" i="0" u="none" strike="noStrike" dirty="0">
              <a:solidFill>
                <a:srgbClr val="212529"/>
              </a:solidFill>
              <a:effectLst/>
              <a:latin typeface="Segoe UI" panose="020B0502040204020203" pitchFamily="34" charset="0"/>
            </a:endParaRPr>
          </a:p>
          <a:p>
            <a:pPr algn="l"/>
            <a:r>
              <a:rPr lang="en-US" b="0" i="0" u="none" strike="noStrike" dirty="0">
                <a:solidFill>
                  <a:srgbClr val="212529"/>
                </a:solidFill>
                <a:effectLst/>
                <a:latin typeface="Segoe UI" panose="020B0502040204020203" pitchFamily="34" charset="0"/>
              </a:rPr>
              <a:t>(d) A lawyer admitted in another United States jurisdiction, or a lawyer admitted in a jurisdiction outside the United States, not disbarred or suspended from practice in any jurisdiction may provide legal services in Arizona </a:t>
            </a:r>
            <a:r>
              <a:rPr lang="en-US" b="0" i="0" u="none" strike="noStrike" dirty="0">
                <a:solidFill>
                  <a:schemeClr val="accent2">
                    <a:lumMod val="75000"/>
                  </a:schemeClr>
                </a:solidFill>
                <a:effectLst/>
                <a:latin typeface="Segoe UI" panose="020B0502040204020203" pitchFamily="34" charset="0"/>
              </a:rPr>
              <a:t>that exclusively involve federal law, the law of another jurisdiction, or tribal law….</a:t>
            </a:r>
          </a:p>
          <a:p>
            <a:pPr algn="l"/>
            <a:r>
              <a:rPr lang="en-US" b="0" i="0" u="none" strike="noStrike" dirty="0">
                <a:solidFill>
                  <a:srgbClr val="212529"/>
                </a:solidFill>
                <a:effectLst/>
                <a:latin typeface="Segoe UI" panose="020B0502040204020203" pitchFamily="34" charset="0"/>
              </a:rPr>
              <a:t>(f) Any attorney who engages in the authorized multijurisdictional practice of law in Arizona under this rule </a:t>
            </a:r>
            <a:r>
              <a:rPr lang="en-US" b="0" i="0" u="none" strike="noStrike" dirty="0">
                <a:solidFill>
                  <a:schemeClr val="accent2">
                    <a:lumMod val="75000"/>
                  </a:schemeClr>
                </a:solidFill>
                <a:effectLst/>
                <a:latin typeface="Segoe UI" panose="020B0502040204020203" pitchFamily="34" charset="0"/>
              </a:rPr>
              <a:t>must advise the lawyer's client</a:t>
            </a:r>
            <a:r>
              <a:rPr lang="en-US" b="0" i="0" u="none" strike="noStrike" dirty="0">
                <a:solidFill>
                  <a:srgbClr val="212529"/>
                </a:solidFill>
                <a:effectLst/>
                <a:latin typeface="Segoe UI" panose="020B0502040204020203" pitchFamily="34" charset="0"/>
              </a:rPr>
              <a:t> that the lawyer is not admitted to practice in Arizona, and must obtain the client's informed consent to such representation...</a:t>
            </a:r>
          </a:p>
          <a:p>
            <a:pPr algn="l"/>
            <a:r>
              <a:rPr lang="en-US" b="0" i="0" u="none" strike="noStrike" dirty="0">
                <a:solidFill>
                  <a:srgbClr val="212529"/>
                </a:solidFill>
                <a:effectLst/>
                <a:latin typeface="Segoe UI" panose="020B0502040204020203" pitchFamily="34" charset="0"/>
              </a:rPr>
              <a:t>(h) Any attorney who engages in the multijurisdictional practice of law in Arizona, whether authorized in accordance with these Rules or not, shall be </a:t>
            </a:r>
            <a:r>
              <a:rPr lang="en-US" b="0" i="0" u="none" strike="noStrike" dirty="0">
                <a:solidFill>
                  <a:schemeClr val="accent2">
                    <a:lumMod val="75000"/>
                  </a:schemeClr>
                </a:solidFill>
                <a:effectLst/>
                <a:latin typeface="Segoe UI" panose="020B0502040204020203" pitchFamily="34" charset="0"/>
              </a:rPr>
              <a:t>subject to the Rules of Professional Conduct </a:t>
            </a:r>
            <a:r>
              <a:rPr lang="en-US" b="0" i="0" u="none" strike="noStrike" dirty="0">
                <a:solidFill>
                  <a:srgbClr val="212529"/>
                </a:solidFill>
                <a:effectLst/>
                <a:latin typeface="Segoe UI" panose="020B0502040204020203" pitchFamily="34" charset="0"/>
              </a:rPr>
              <a:t>and the Rules of the Supreme Court regarding attorney discipline in Arizona.</a:t>
            </a:r>
          </a:p>
          <a:p>
            <a:endParaRPr lang="en-US" dirty="0"/>
          </a:p>
        </p:txBody>
      </p:sp>
      <p:sp>
        <p:nvSpPr>
          <p:cNvPr id="4" name="Slide Number Placeholder 3">
            <a:extLst>
              <a:ext uri="{FF2B5EF4-FFF2-40B4-BE49-F238E27FC236}">
                <a16:creationId xmlns:a16="http://schemas.microsoft.com/office/drawing/2014/main" id="{DD3BC12F-B9A5-30D7-EBF3-C13C24DB211D}"/>
              </a:ext>
            </a:extLst>
          </p:cNvPr>
          <p:cNvSpPr>
            <a:spLocks noGrp="1"/>
          </p:cNvSpPr>
          <p:nvPr>
            <p:ph type="sldNum" sz="quarter" idx="12"/>
          </p:nvPr>
        </p:nvSpPr>
        <p:spPr/>
        <p:txBody>
          <a:bodyPr/>
          <a:lstStyle/>
          <a:p>
            <a:fld id="{AD8B34F8-BB52-3945-B781-72E243E8C82A}" type="slidenum">
              <a:rPr lang="en-US" smtClean="0"/>
              <a:t>15</a:t>
            </a:fld>
            <a:endParaRPr lang="en-US"/>
          </a:p>
        </p:txBody>
      </p:sp>
    </p:spTree>
    <p:extLst>
      <p:ext uri="{BB962C8B-B14F-4D97-AF65-F5344CB8AC3E}">
        <p14:creationId xmlns:p14="http://schemas.microsoft.com/office/powerpoint/2010/main" val="30396350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Whose Rules Govern: Key Ethics Opinion For NY Lawyers</a:t>
            </a:r>
          </a:p>
        </p:txBody>
      </p:sp>
      <p:sp>
        <p:nvSpPr>
          <p:cNvPr id="3" name="Content Placeholder 2"/>
          <p:cNvSpPr>
            <a:spLocks noGrp="1"/>
          </p:cNvSpPr>
          <p:nvPr>
            <p:ph idx="1"/>
          </p:nvPr>
        </p:nvSpPr>
        <p:spPr/>
        <p:txBody>
          <a:bodyPr/>
          <a:lstStyle/>
          <a:p>
            <a:r>
              <a:rPr lang="en-US" dirty="0"/>
              <a:t>NYS Op. 1234 (2021)</a:t>
            </a:r>
          </a:p>
          <a:p>
            <a:r>
              <a:rPr lang="en-US" dirty="0"/>
              <a:t>NYC Op. 2015-8</a:t>
            </a:r>
          </a:p>
          <a:p>
            <a:r>
              <a:rPr lang="en-US" dirty="0"/>
              <a:t>NYS Op. 911 (2012)</a:t>
            </a:r>
          </a:p>
          <a:p>
            <a:r>
              <a:rPr lang="en-US" dirty="0"/>
              <a:t>NYC Op. 2020-1</a:t>
            </a:r>
          </a:p>
          <a:p>
            <a:r>
              <a:rPr lang="en-US" dirty="0"/>
              <a:t>NYS Op. 889 (2011)</a:t>
            </a:r>
          </a:p>
          <a:p>
            <a:r>
              <a:rPr lang="en-US" dirty="0"/>
              <a:t>ABA Op. 13-464</a:t>
            </a:r>
          </a:p>
          <a:p>
            <a:r>
              <a:rPr lang="en-US" dirty="0"/>
              <a:t>ABA Op. 91-360</a:t>
            </a:r>
          </a:p>
          <a:p>
            <a:endParaRPr lang="en-US" dirty="0"/>
          </a:p>
        </p:txBody>
      </p:sp>
      <p:sp>
        <p:nvSpPr>
          <p:cNvPr id="4" name="Slide Number Placeholder 3"/>
          <p:cNvSpPr>
            <a:spLocks noGrp="1"/>
          </p:cNvSpPr>
          <p:nvPr>
            <p:ph type="sldNum" sz="quarter" idx="12"/>
          </p:nvPr>
        </p:nvSpPr>
        <p:spPr/>
        <p:txBody>
          <a:bodyPr/>
          <a:lstStyle/>
          <a:p>
            <a:fld id="{AF3B805F-68AC-D84B-B7F3-A2F1DFF3D027}" type="slidenum">
              <a:rPr lang="en-US" smtClean="0"/>
              <a:t>16</a:t>
            </a:fld>
            <a:endParaRPr lang="en-US"/>
          </a:p>
        </p:txBody>
      </p:sp>
    </p:spTree>
    <p:extLst>
      <p:ext uri="{BB962C8B-B14F-4D97-AF65-F5344CB8AC3E}">
        <p14:creationId xmlns:p14="http://schemas.microsoft.com/office/powerpoint/2010/main" val="28880600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131168B-220A-AFB0-0B91-B6FCC34C9662}"/>
              </a:ext>
            </a:extLst>
          </p:cNvPr>
          <p:cNvSpPr>
            <a:spLocks noGrp="1"/>
          </p:cNvSpPr>
          <p:nvPr>
            <p:ph type="ctrTitle"/>
          </p:nvPr>
        </p:nvSpPr>
        <p:spPr/>
        <p:txBody>
          <a:bodyPr/>
          <a:lstStyle/>
          <a:p>
            <a:r>
              <a:rPr lang="en-US" dirty="0"/>
              <a:t>Licensed Legal Paraprofessional</a:t>
            </a:r>
          </a:p>
        </p:txBody>
      </p:sp>
      <p:sp>
        <p:nvSpPr>
          <p:cNvPr id="5" name="Subtitle 4">
            <a:extLst>
              <a:ext uri="{FF2B5EF4-FFF2-40B4-BE49-F238E27FC236}">
                <a16:creationId xmlns:a16="http://schemas.microsoft.com/office/drawing/2014/main" id="{2213A9ED-2374-5C55-AC27-26412EE70622}"/>
              </a:ext>
            </a:extLst>
          </p:cNvPr>
          <p:cNvSpPr>
            <a:spLocks noGrp="1"/>
          </p:cNvSpPr>
          <p:nvPr>
            <p:ph type="subTitle" idx="1"/>
          </p:nvPr>
        </p:nvSpPr>
        <p:spPr/>
        <p:txBody>
          <a:bodyPr/>
          <a:lstStyle/>
          <a:p>
            <a:endParaRPr lang="en-US"/>
          </a:p>
        </p:txBody>
      </p:sp>
      <p:sp>
        <p:nvSpPr>
          <p:cNvPr id="2" name="Slide Number Placeholder 1">
            <a:extLst>
              <a:ext uri="{FF2B5EF4-FFF2-40B4-BE49-F238E27FC236}">
                <a16:creationId xmlns:a16="http://schemas.microsoft.com/office/drawing/2014/main" id="{4338F373-645C-C83F-33BC-65505D5F5C3F}"/>
              </a:ext>
            </a:extLst>
          </p:cNvPr>
          <p:cNvSpPr>
            <a:spLocks noGrp="1"/>
          </p:cNvSpPr>
          <p:nvPr>
            <p:ph type="sldNum" sz="quarter" idx="12"/>
          </p:nvPr>
        </p:nvSpPr>
        <p:spPr/>
        <p:txBody>
          <a:bodyPr/>
          <a:lstStyle/>
          <a:p>
            <a:fld id="{AD8B34F8-BB52-3945-B781-72E243E8C82A}" type="slidenum">
              <a:rPr lang="en-US" smtClean="0"/>
              <a:t>17</a:t>
            </a:fld>
            <a:endParaRPr lang="en-US"/>
          </a:p>
        </p:txBody>
      </p:sp>
    </p:spTree>
    <p:extLst>
      <p:ext uri="{BB962C8B-B14F-4D97-AF65-F5344CB8AC3E}">
        <p14:creationId xmlns:p14="http://schemas.microsoft.com/office/powerpoint/2010/main" val="7660701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792D7-75BF-1701-EE7D-026310E9A829}"/>
              </a:ext>
            </a:extLst>
          </p:cNvPr>
          <p:cNvSpPr>
            <a:spLocks noGrp="1"/>
          </p:cNvSpPr>
          <p:nvPr>
            <p:ph type="title"/>
          </p:nvPr>
        </p:nvSpPr>
        <p:spPr/>
        <p:txBody>
          <a:bodyPr>
            <a:normAutofit fontScale="90000"/>
          </a:bodyPr>
          <a:lstStyle/>
          <a:p>
            <a:r>
              <a:rPr lang="en-US" sz="3600" b="1" dirty="0">
                <a:solidFill>
                  <a:srgbClr val="000000"/>
                </a:solidFill>
                <a:latin typeface="Times New Roman" panose="02020603050405020304" pitchFamily="18" charset="0"/>
              </a:rPr>
              <a:t>ARIZONA CODE OF JUDICIAL ADMINISTRATION</a:t>
            </a:r>
            <a:br>
              <a:rPr lang="en-US" sz="3600" dirty="0">
                <a:solidFill>
                  <a:srgbClr val="000000"/>
                </a:solidFill>
                <a:latin typeface="Times New Roman" panose="02020603050405020304" pitchFamily="18" charset="0"/>
              </a:rPr>
            </a:br>
            <a:r>
              <a:rPr lang="en-US" sz="3600" b="1" dirty="0">
                <a:solidFill>
                  <a:srgbClr val="000000"/>
                </a:solidFill>
                <a:latin typeface="Times New Roman" panose="02020603050405020304" pitchFamily="18" charset="0"/>
              </a:rPr>
              <a:t>Section 7-210: Legal Paraprofessional</a:t>
            </a:r>
            <a:br>
              <a:rPr lang="en-US" dirty="0">
                <a:solidFill>
                  <a:srgbClr val="000000"/>
                </a:solidFill>
                <a:latin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F40B9649-6968-E4DC-CF72-EDD08EEADA78}"/>
              </a:ext>
            </a:extLst>
          </p:cNvPr>
          <p:cNvSpPr>
            <a:spLocks noGrp="1"/>
          </p:cNvSpPr>
          <p:nvPr>
            <p:ph idx="1"/>
          </p:nvPr>
        </p:nvSpPr>
        <p:spPr/>
        <p:txBody>
          <a:bodyPr>
            <a:normAutofit fontScale="92500" lnSpcReduction="20000"/>
          </a:bodyPr>
          <a:lstStyle/>
          <a:p>
            <a:r>
              <a:rPr lang="en-US" dirty="0"/>
              <a:t>Licensed legal paraprofessionals can perform defined services in each of the following areas: civil law, family, law, criminal law, administrative law, juvenile law.</a:t>
            </a:r>
          </a:p>
          <a:p>
            <a:r>
              <a:rPr lang="en-US" dirty="0"/>
              <a:t>There are 6 routes to becoming a licensed legal paraprofessional through a combination of education and experience.</a:t>
            </a:r>
          </a:p>
          <a:p>
            <a:r>
              <a:rPr lang="en-US" dirty="0"/>
              <a:t>The paraprofessional may but need not work in a traditional law office or under the supervision of a lawyer.</a:t>
            </a:r>
          </a:p>
          <a:p>
            <a:r>
              <a:rPr lang="en-US" dirty="0"/>
              <a:t>There is an experiential requirement for the area of law the paraprofessional will practice.</a:t>
            </a:r>
          </a:p>
          <a:p>
            <a:r>
              <a:rPr lang="en-US" dirty="0"/>
              <a:t>The paraprofessional will be governed by a code of conduct similar, but not identical to, the rules of professional conduct.</a:t>
            </a:r>
          </a:p>
          <a:p>
            <a:r>
              <a:rPr lang="en-US" dirty="0"/>
              <a:t>There are CLE requirements.</a:t>
            </a:r>
          </a:p>
        </p:txBody>
      </p:sp>
      <p:sp>
        <p:nvSpPr>
          <p:cNvPr id="4" name="Slide Number Placeholder 3">
            <a:extLst>
              <a:ext uri="{FF2B5EF4-FFF2-40B4-BE49-F238E27FC236}">
                <a16:creationId xmlns:a16="http://schemas.microsoft.com/office/drawing/2014/main" id="{E5FA20BE-3F26-CBEE-5456-FA0DF6D9B88C}"/>
              </a:ext>
            </a:extLst>
          </p:cNvPr>
          <p:cNvSpPr>
            <a:spLocks noGrp="1"/>
          </p:cNvSpPr>
          <p:nvPr>
            <p:ph type="sldNum" sz="quarter" idx="12"/>
          </p:nvPr>
        </p:nvSpPr>
        <p:spPr/>
        <p:txBody>
          <a:bodyPr/>
          <a:lstStyle/>
          <a:p>
            <a:fld id="{AD8B34F8-BB52-3945-B781-72E243E8C82A}" type="slidenum">
              <a:rPr lang="en-US" smtClean="0"/>
              <a:t>18</a:t>
            </a:fld>
            <a:endParaRPr lang="en-US"/>
          </a:p>
        </p:txBody>
      </p:sp>
    </p:spTree>
    <p:extLst>
      <p:ext uri="{BB962C8B-B14F-4D97-AF65-F5344CB8AC3E}">
        <p14:creationId xmlns:p14="http://schemas.microsoft.com/office/powerpoint/2010/main" val="28745954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Colorado Supreme Court Rule 207</a:t>
            </a:r>
            <a:br>
              <a:rPr lang="en-US" dirty="0"/>
            </a:br>
            <a:r>
              <a:rPr lang="en-US" dirty="0"/>
              <a:t>Licensed Legal Paraprofessional (LLP)</a:t>
            </a:r>
          </a:p>
        </p:txBody>
      </p:sp>
      <p:sp>
        <p:nvSpPr>
          <p:cNvPr id="3" name="Content Placeholder 2"/>
          <p:cNvSpPr>
            <a:spLocks noGrp="1"/>
          </p:cNvSpPr>
          <p:nvPr>
            <p:ph idx="1"/>
          </p:nvPr>
        </p:nvSpPr>
        <p:spPr/>
        <p:txBody>
          <a:bodyPr>
            <a:normAutofit fontScale="70000" lnSpcReduction="20000"/>
          </a:bodyPr>
          <a:lstStyle/>
          <a:p>
            <a:pPr marL="0" indent="0">
              <a:buNone/>
            </a:pPr>
            <a:endParaRPr lang="en-US" dirty="0"/>
          </a:p>
          <a:p>
            <a:r>
              <a:rPr lang="en-US" sz="3400" dirty="0"/>
              <a:t>An LLP may represent a client to perform tasks and services</a:t>
            </a:r>
            <a:r>
              <a:rPr lang="mr-IN" sz="3400" dirty="0"/>
              <a:t>…</a:t>
            </a:r>
            <a:endParaRPr lang="en-US" sz="3400" dirty="0"/>
          </a:p>
          <a:p>
            <a:pPr lvl="1"/>
            <a:r>
              <a:rPr lang="en-US" sz="3400" dirty="0"/>
              <a:t>in a legal separation, declaration of invalidity of marriage, or dissolution of a marriage or civil union.</a:t>
            </a:r>
          </a:p>
          <a:p>
            <a:pPr lvl="1"/>
            <a:r>
              <a:rPr lang="en-US" sz="3400" dirty="0"/>
              <a:t>in an initial allocation of parental responsibility (“APR”) matter, including parentage determinations, that is not part of a dissolution of a marriage or civil union.</a:t>
            </a:r>
          </a:p>
          <a:p>
            <a:pPr lvl="1"/>
            <a:r>
              <a:rPr lang="en-US" sz="3400" dirty="0"/>
              <a:t>in a matter involving modification of APR regardless of whether the initial APR was part of a dissolution of a marriage or civil union, or modification of child support and/or maintenance.</a:t>
            </a:r>
          </a:p>
          <a:p>
            <a:pPr lvl="1"/>
            <a:r>
              <a:rPr lang="en-US" sz="3400" dirty="0"/>
              <a:t>in any of the following matters: protection orders, name changes, and adult gender designation changes.</a:t>
            </a:r>
          </a:p>
          <a:p>
            <a:pPr lvl="1"/>
            <a:endParaRPr lang="en-US" sz="3400" dirty="0"/>
          </a:p>
          <a:p>
            <a:pPr lvl="2"/>
            <a:r>
              <a:rPr lang="en-US" sz="3400" dirty="0"/>
              <a:t>EFFECTIVE 7/1/23</a:t>
            </a:r>
          </a:p>
        </p:txBody>
      </p:sp>
      <p:sp>
        <p:nvSpPr>
          <p:cNvPr id="4" name="Slide Number Placeholder 3"/>
          <p:cNvSpPr>
            <a:spLocks noGrp="1"/>
          </p:cNvSpPr>
          <p:nvPr>
            <p:ph type="sldNum" sz="quarter" idx="12"/>
          </p:nvPr>
        </p:nvSpPr>
        <p:spPr/>
        <p:txBody>
          <a:bodyPr/>
          <a:lstStyle/>
          <a:p>
            <a:fld id="{AF3B805F-68AC-D84B-B7F3-A2F1DFF3D027}" type="slidenum">
              <a:rPr lang="en-US" smtClean="0"/>
              <a:t>19</a:t>
            </a:fld>
            <a:endParaRPr lang="en-US"/>
          </a:p>
        </p:txBody>
      </p:sp>
    </p:spTree>
    <p:extLst>
      <p:ext uri="{BB962C8B-B14F-4D97-AF65-F5344CB8AC3E}">
        <p14:creationId xmlns:p14="http://schemas.microsoft.com/office/powerpoint/2010/main" val="20175313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BE410D-A9A6-524C-AD09-958E65B98BCF}"/>
              </a:ext>
            </a:extLst>
          </p:cNvPr>
          <p:cNvSpPr>
            <a:spLocks noGrp="1"/>
          </p:cNvSpPr>
          <p:nvPr>
            <p:ph type="title"/>
          </p:nvPr>
        </p:nvSpPr>
        <p:spPr/>
        <p:txBody>
          <a:bodyPr/>
          <a:lstStyle/>
          <a:p>
            <a:r>
              <a:rPr lang="en-US" dirty="0"/>
              <a:t>TIMED AGENDA </a:t>
            </a:r>
          </a:p>
        </p:txBody>
      </p:sp>
      <p:sp>
        <p:nvSpPr>
          <p:cNvPr id="3" name="Content Placeholder 2">
            <a:extLst>
              <a:ext uri="{FF2B5EF4-FFF2-40B4-BE49-F238E27FC236}">
                <a16:creationId xmlns:a16="http://schemas.microsoft.com/office/drawing/2014/main" id="{7A888070-C06C-B527-3853-873BBE591250}"/>
              </a:ext>
            </a:extLst>
          </p:cNvPr>
          <p:cNvSpPr>
            <a:spLocks noGrp="1"/>
          </p:cNvSpPr>
          <p:nvPr>
            <p:ph idx="1"/>
          </p:nvPr>
        </p:nvSpPr>
        <p:spPr/>
        <p:txBody>
          <a:bodyPr>
            <a:normAutofit/>
          </a:bodyPr>
          <a:lstStyle/>
          <a:p>
            <a:pPr marL="0" indent="0">
              <a:buNone/>
            </a:pPr>
            <a:r>
              <a:rPr lang="en-US" dirty="0"/>
              <a:t>9:30:	 	Introduction</a:t>
            </a:r>
          </a:p>
          <a:p>
            <a:pPr marL="0" indent="0">
              <a:buNone/>
            </a:pPr>
            <a:r>
              <a:rPr lang="en-US" dirty="0"/>
              <a:t>9:35:	 	KPMG can practice law in Arizona: </a:t>
            </a:r>
          </a:p>
          <a:p>
            <a:pPr marL="0" indent="0">
              <a:buNone/>
            </a:pPr>
            <a:r>
              <a:rPr lang="en-US" dirty="0"/>
              <a:t>			What does that mean for you?</a:t>
            </a:r>
          </a:p>
          <a:p>
            <a:pPr marL="0" indent="0">
              <a:buNone/>
            </a:pPr>
            <a:r>
              <a:rPr lang="en-US" dirty="0"/>
              <a:t>9:55:	 	The effect of AI on the law marketplace</a:t>
            </a:r>
          </a:p>
          <a:p>
            <a:pPr marL="0" indent="0">
              <a:buNone/>
            </a:pPr>
            <a:r>
              <a:rPr lang="en-US" dirty="0"/>
              <a:t>10:10:  	Trump v. the Bar: What to do?</a:t>
            </a:r>
          </a:p>
          <a:p>
            <a:pPr marL="0" indent="0">
              <a:buNone/>
            </a:pPr>
            <a:r>
              <a:rPr lang="en-US" dirty="0"/>
              <a:t>Q@A		Throughout</a:t>
            </a:r>
          </a:p>
          <a:p>
            <a:pPr marL="0" indent="0">
              <a:buNone/>
            </a:pPr>
            <a:endParaRPr lang="en-US" dirty="0"/>
          </a:p>
        </p:txBody>
      </p:sp>
      <p:sp>
        <p:nvSpPr>
          <p:cNvPr id="4" name="Slide Number Placeholder 3">
            <a:extLst>
              <a:ext uri="{FF2B5EF4-FFF2-40B4-BE49-F238E27FC236}">
                <a16:creationId xmlns:a16="http://schemas.microsoft.com/office/drawing/2014/main" id="{534A1EA1-6BF2-61CB-4D56-8A0631DACA0C}"/>
              </a:ext>
            </a:extLst>
          </p:cNvPr>
          <p:cNvSpPr>
            <a:spLocks noGrp="1"/>
          </p:cNvSpPr>
          <p:nvPr>
            <p:ph type="sldNum" sz="quarter" idx="12"/>
          </p:nvPr>
        </p:nvSpPr>
        <p:spPr/>
        <p:txBody>
          <a:bodyPr/>
          <a:lstStyle/>
          <a:p>
            <a:fld id="{AD8B34F8-BB52-3945-B781-72E243E8C82A}" type="slidenum">
              <a:rPr lang="en-US" smtClean="0"/>
              <a:t>2</a:t>
            </a:fld>
            <a:endParaRPr lang="en-US"/>
          </a:p>
        </p:txBody>
      </p:sp>
    </p:spTree>
    <p:extLst>
      <p:ext uri="{BB962C8B-B14F-4D97-AF65-F5344CB8AC3E}">
        <p14:creationId xmlns:p14="http://schemas.microsoft.com/office/powerpoint/2010/main" val="22346614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AI’S EFFECT ON PARALEGAL LICENSING</a:t>
            </a:r>
          </a:p>
        </p:txBody>
      </p:sp>
      <p:sp>
        <p:nvSpPr>
          <p:cNvPr id="3" name="Content Placeholder 2"/>
          <p:cNvSpPr>
            <a:spLocks noGrp="1"/>
          </p:cNvSpPr>
          <p:nvPr>
            <p:ph idx="1"/>
          </p:nvPr>
        </p:nvSpPr>
        <p:spPr/>
        <p:txBody>
          <a:bodyPr>
            <a:normAutofit/>
          </a:bodyPr>
          <a:lstStyle/>
          <a:p>
            <a:r>
              <a:rPr lang="en-US" dirty="0"/>
              <a:t>As confidence in generative AI’s accuracy increases, courts will be encouraged to license appropriately educated and tested paralegals for defined tasks.</a:t>
            </a:r>
          </a:p>
          <a:p>
            <a:r>
              <a:rPr lang="en-US" dirty="0"/>
              <a:t>They will be bound rules of ethics.</a:t>
            </a:r>
          </a:p>
          <a:p>
            <a:r>
              <a:rPr lang="en-US" dirty="0"/>
              <a:t>They will have to take a course in legal ethics.</a:t>
            </a:r>
          </a:p>
          <a:p>
            <a:r>
              <a:rPr lang="en-US" dirty="0"/>
              <a:t>CLE requirements that include substantive areas of practice and legal ethics will be required.  </a:t>
            </a:r>
          </a:p>
          <a:p>
            <a:r>
              <a:rPr lang="en-US" dirty="0"/>
              <a:t>They will be subject to malpractice liability. </a:t>
            </a:r>
          </a:p>
        </p:txBody>
      </p:sp>
      <p:sp>
        <p:nvSpPr>
          <p:cNvPr id="4" name="Slide Number Placeholder 3"/>
          <p:cNvSpPr>
            <a:spLocks noGrp="1"/>
          </p:cNvSpPr>
          <p:nvPr>
            <p:ph type="sldNum" sz="quarter" idx="12"/>
          </p:nvPr>
        </p:nvSpPr>
        <p:spPr/>
        <p:txBody>
          <a:bodyPr/>
          <a:lstStyle/>
          <a:p>
            <a:fld id="{AF3B805F-68AC-D84B-B7F3-A2F1DFF3D027}" type="slidenum">
              <a:rPr lang="en-US" smtClean="0"/>
              <a:t>20</a:t>
            </a:fld>
            <a:endParaRPr lang="en-US"/>
          </a:p>
        </p:txBody>
      </p:sp>
    </p:spTree>
    <p:extLst>
      <p:ext uri="{BB962C8B-B14F-4D97-AF65-F5344CB8AC3E}">
        <p14:creationId xmlns:p14="http://schemas.microsoft.com/office/powerpoint/2010/main" val="41474582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effect of paralegal licensing on the legal marketplace and lost schools</a:t>
            </a:r>
          </a:p>
        </p:txBody>
      </p:sp>
      <p:sp>
        <p:nvSpPr>
          <p:cNvPr id="3" name="Content Placeholder 2"/>
          <p:cNvSpPr>
            <a:spLocks noGrp="1"/>
          </p:cNvSpPr>
          <p:nvPr>
            <p:ph idx="1"/>
          </p:nvPr>
        </p:nvSpPr>
        <p:spPr/>
        <p:txBody>
          <a:bodyPr/>
          <a:lstStyle/>
          <a:p>
            <a:r>
              <a:rPr lang="en-US" dirty="0"/>
              <a:t>What will be the market effect have paralegal licensing….</a:t>
            </a:r>
          </a:p>
          <a:p>
            <a:pPr lvl="1"/>
            <a:r>
              <a:rPr lang="en-US" dirty="0"/>
              <a:t>On the cost of legal advice?</a:t>
            </a:r>
          </a:p>
          <a:p>
            <a:pPr lvl="1"/>
            <a:r>
              <a:rPr lang="en-US" dirty="0"/>
              <a:t>On jobs for new and not so new law graduates?</a:t>
            </a:r>
          </a:p>
          <a:p>
            <a:pPr lvl="1"/>
            <a:r>
              <a:rPr lang="en-US" dirty="0"/>
              <a:t>On law school applications?</a:t>
            </a:r>
          </a:p>
          <a:p>
            <a:r>
              <a:rPr lang="en-US" dirty="0"/>
              <a:t>Will the best legal professionals outearn lawyers?</a:t>
            </a:r>
          </a:p>
        </p:txBody>
      </p:sp>
      <p:sp>
        <p:nvSpPr>
          <p:cNvPr id="4" name="Slide Number Placeholder 3"/>
          <p:cNvSpPr>
            <a:spLocks noGrp="1"/>
          </p:cNvSpPr>
          <p:nvPr>
            <p:ph type="sldNum" sz="quarter" idx="12"/>
          </p:nvPr>
        </p:nvSpPr>
        <p:spPr/>
        <p:txBody>
          <a:bodyPr/>
          <a:lstStyle/>
          <a:p>
            <a:fld id="{AF3B805F-68AC-D84B-B7F3-A2F1DFF3D027}" type="slidenum">
              <a:rPr lang="en-US" smtClean="0"/>
              <a:t>21</a:t>
            </a:fld>
            <a:endParaRPr lang="en-US"/>
          </a:p>
        </p:txBody>
      </p:sp>
    </p:spTree>
    <p:extLst>
      <p:ext uri="{BB962C8B-B14F-4D97-AF65-F5344CB8AC3E}">
        <p14:creationId xmlns:p14="http://schemas.microsoft.com/office/powerpoint/2010/main" val="25834398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4CAA0-5851-C2F3-C7D2-79E35FDA1A30}"/>
              </a:ext>
            </a:extLst>
          </p:cNvPr>
          <p:cNvSpPr>
            <a:spLocks noGrp="1"/>
          </p:cNvSpPr>
          <p:nvPr>
            <p:ph type="title"/>
          </p:nvPr>
        </p:nvSpPr>
        <p:spPr/>
        <p:txBody>
          <a:bodyPr/>
          <a:lstStyle/>
          <a:p>
            <a:r>
              <a:rPr lang="en-US" dirty="0"/>
              <a:t>Executive Order 14230</a:t>
            </a:r>
          </a:p>
        </p:txBody>
      </p:sp>
      <p:sp>
        <p:nvSpPr>
          <p:cNvPr id="3" name="Content Placeholder 2">
            <a:extLst>
              <a:ext uri="{FF2B5EF4-FFF2-40B4-BE49-F238E27FC236}">
                <a16:creationId xmlns:a16="http://schemas.microsoft.com/office/drawing/2014/main" id="{4B58FEAB-12B1-521D-D67A-79EB6A06C36D}"/>
              </a:ext>
            </a:extLst>
          </p:cNvPr>
          <p:cNvSpPr>
            <a:spLocks noGrp="1"/>
          </p:cNvSpPr>
          <p:nvPr>
            <p:ph idx="1"/>
          </p:nvPr>
        </p:nvSpPr>
        <p:spPr/>
        <p:txBody>
          <a:bodyPr/>
          <a:lstStyle/>
          <a:p>
            <a:r>
              <a:rPr lang="en-US" dirty="0"/>
              <a:t>Perkins Coie</a:t>
            </a:r>
          </a:p>
          <a:p>
            <a:r>
              <a:rPr lang="en-US" dirty="0">
                <a:hlinkClick r:id="rId2"/>
              </a:rPr>
              <a:t>https://www.akingump.com/en/insights/blogs/trump-executive-order-tracker/addressing-risks-from-perkins-coie-llp</a:t>
            </a:r>
            <a:endParaRPr lang="en-US" dirty="0"/>
          </a:p>
          <a:p>
            <a:endParaRPr lang="en-US"/>
          </a:p>
          <a:p>
            <a:endParaRPr lang="en-US"/>
          </a:p>
        </p:txBody>
      </p:sp>
    </p:spTree>
    <p:extLst>
      <p:ext uri="{BB962C8B-B14F-4D97-AF65-F5344CB8AC3E}">
        <p14:creationId xmlns:p14="http://schemas.microsoft.com/office/powerpoint/2010/main" val="9626821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4E8B975-24B7-89FF-CE22-6DC9AECFB42F}"/>
              </a:ext>
            </a:extLst>
          </p:cNvPr>
          <p:cNvSpPr>
            <a:spLocks noGrp="1"/>
          </p:cNvSpPr>
          <p:nvPr>
            <p:ph type="ctrTitle"/>
          </p:nvPr>
        </p:nvSpPr>
        <p:spPr/>
        <p:txBody>
          <a:bodyPr>
            <a:normAutofit/>
          </a:bodyPr>
          <a:lstStyle/>
          <a:p>
            <a:r>
              <a:rPr lang="en-US" sz="3600" dirty="0"/>
              <a:t>ALTERNATE BUSINESS STRUCTURES (ABS) and</a:t>
            </a:r>
            <a:br>
              <a:rPr lang="en-US" sz="3600" dirty="0"/>
            </a:br>
            <a:r>
              <a:rPr lang="en-US" sz="3600" dirty="0"/>
              <a:t>LICENSED LEGAL PARAPROFESSIONALS</a:t>
            </a:r>
            <a:br>
              <a:rPr lang="en-US" sz="3600" dirty="0"/>
            </a:br>
            <a:r>
              <a:rPr lang="en-US" sz="3600" dirty="0"/>
              <a:t> IN ARIZONA (and elsewhere)</a:t>
            </a:r>
          </a:p>
        </p:txBody>
      </p:sp>
      <p:sp>
        <p:nvSpPr>
          <p:cNvPr id="6" name="Subtitle 5">
            <a:extLst>
              <a:ext uri="{FF2B5EF4-FFF2-40B4-BE49-F238E27FC236}">
                <a16:creationId xmlns:a16="http://schemas.microsoft.com/office/drawing/2014/main" id="{27923D1F-DA22-9643-5B38-F5200CD56758}"/>
              </a:ext>
            </a:extLst>
          </p:cNvPr>
          <p:cNvSpPr>
            <a:spLocks noGrp="1"/>
          </p:cNvSpPr>
          <p:nvPr>
            <p:ph type="subTitle" idx="1"/>
          </p:nvPr>
        </p:nvSpPr>
        <p:spPr/>
        <p:txBody>
          <a:bodyPr/>
          <a:lstStyle/>
          <a:p>
            <a:r>
              <a:rPr lang="en-US" dirty="0"/>
              <a:t>And the national implications thereof </a:t>
            </a:r>
          </a:p>
        </p:txBody>
      </p:sp>
      <p:sp>
        <p:nvSpPr>
          <p:cNvPr id="2" name="Slide Number Placeholder 1">
            <a:extLst>
              <a:ext uri="{FF2B5EF4-FFF2-40B4-BE49-F238E27FC236}">
                <a16:creationId xmlns:a16="http://schemas.microsoft.com/office/drawing/2014/main" id="{CAA406CA-1CA1-F607-4A8A-EE284EE6B01E}"/>
              </a:ext>
            </a:extLst>
          </p:cNvPr>
          <p:cNvSpPr>
            <a:spLocks noGrp="1"/>
          </p:cNvSpPr>
          <p:nvPr>
            <p:ph type="sldNum" sz="quarter" idx="12"/>
          </p:nvPr>
        </p:nvSpPr>
        <p:spPr/>
        <p:txBody>
          <a:bodyPr/>
          <a:lstStyle/>
          <a:p>
            <a:fld id="{AD8B34F8-BB52-3945-B781-72E243E8C82A}" type="slidenum">
              <a:rPr lang="en-US" smtClean="0"/>
              <a:t>3</a:t>
            </a:fld>
            <a:endParaRPr lang="en-US"/>
          </a:p>
        </p:txBody>
      </p:sp>
    </p:spTree>
    <p:extLst>
      <p:ext uri="{BB962C8B-B14F-4D97-AF65-F5344CB8AC3E}">
        <p14:creationId xmlns:p14="http://schemas.microsoft.com/office/powerpoint/2010/main" val="33313795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US" dirty="0"/>
              <a:t>Ariz. R. Sup. Ct. 31.1</a:t>
            </a:r>
            <a:br>
              <a:rPr lang="en-US" dirty="0"/>
            </a:br>
            <a:endParaRPr lang="en-US" dirty="0"/>
          </a:p>
        </p:txBody>
      </p:sp>
      <p:sp>
        <p:nvSpPr>
          <p:cNvPr id="3" name="Content Placeholder 2"/>
          <p:cNvSpPr>
            <a:spLocks noGrp="1"/>
          </p:cNvSpPr>
          <p:nvPr>
            <p:ph idx="1"/>
          </p:nvPr>
        </p:nvSpPr>
        <p:spPr/>
        <p:txBody>
          <a:bodyPr>
            <a:normAutofit/>
          </a:bodyPr>
          <a:lstStyle/>
          <a:p>
            <a:r>
              <a:rPr lang="en-US" dirty="0"/>
              <a:t>(c) Alternative Business Structure (ABS). </a:t>
            </a:r>
          </a:p>
          <a:p>
            <a:r>
              <a:rPr lang="en-US" dirty="0"/>
              <a:t>An entity that includes </a:t>
            </a:r>
            <a:r>
              <a:rPr lang="en-US" dirty="0" err="1"/>
              <a:t>nonlawyers</a:t>
            </a:r>
            <a:r>
              <a:rPr lang="en-US" dirty="0"/>
              <a:t> who have an economic interest or decision-making authority as defined in </a:t>
            </a:r>
            <a:r>
              <a:rPr lang="en-US" dirty="0">
                <a:solidFill>
                  <a:srgbClr val="FF0000"/>
                </a:solidFill>
              </a:rPr>
              <a:t>ACJA 7-209 </a:t>
            </a:r>
            <a:r>
              <a:rPr lang="en-US" dirty="0"/>
              <a:t>may employ, associate with, or engage a lawyer or lawyers to provide legal services to third parties only if:</a:t>
            </a:r>
          </a:p>
          <a:p>
            <a:pPr lvl="1"/>
            <a:r>
              <a:rPr lang="en-US" dirty="0"/>
              <a:t>(1) it employs at least one person who is an active member in good standing of the State Bar of Arizona under Rule 32 who supervises the practice of law under ER 5.3;</a:t>
            </a:r>
          </a:p>
          <a:p>
            <a:pPr lvl="1"/>
            <a:r>
              <a:rPr lang="en-US" dirty="0"/>
              <a:t>(2) it is licensed pursuant to ACJA § 7-209; and</a:t>
            </a:r>
          </a:p>
          <a:p>
            <a:pPr lvl="1"/>
            <a:r>
              <a:rPr lang="en-US" dirty="0"/>
              <a:t>(3) legal services are only provided by persons authorized to do so and in compliance with the Rules of Supreme Court.</a:t>
            </a:r>
          </a:p>
          <a:p>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AF3B805F-68AC-D84B-B7F3-A2F1DFF3D027}" type="slidenum">
              <a:rPr lang="en-US" smtClean="0"/>
              <a:t>4</a:t>
            </a:fld>
            <a:endParaRPr lang="en-US"/>
          </a:p>
        </p:txBody>
      </p:sp>
    </p:spTree>
    <p:extLst>
      <p:ext uri="{BB962C8B-B14F-4D97-AF65-F5344CB8AC3E}">
        <p14:creationId xmlns:p14="http://schemas.microsoft.com/office/powerpoint/2010/main" val="12007037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N.Y. Rule 5.4</a:t>
            </a:r>
            <a:r>
              <a:rPr lang="mr-IN" dirty="0"/>
              <a:t>…</a:t>
            </a:r>
            <a:endParaRPr lang="en-US" dirty="0"/>
          </a:p>
        </p:txBody>
      </p:sp>
      <p:sp>
        <p:nvSpPr>
          <p:cNvPr id="3" name="Content Placeholder 2"/>
          <p:cNvSpPr>
            <a:spLocks noGrp="1"/>
          </p:cNvSpPr>
          <p:nvPr>
            <p:ph idx="1"/>
          </p:nvPr>
        </p:nvSpPr>
        <p:spPr/>
        <p:txBody>
          <a:bodyPr>
            <a:normAutofit/>
          </a:bodyPr>
          <a:lstStyle/>
          <a:p>
            <a:r>
              <a:rPr lang="en-US" dirty="0"/>
              <a:t>(a) A lawyer or law firm shall not share legal fees with a nonlawyer [with minor exceptions]</a:t>
            </a:r>
          </a:p>
          <a:p>
            <a:r>
              <a:rPr lang="en-US" dirty="0"/>
              <a:t>(b) A lawyer shall not form a partnership with a nonlawyer if any of the activities of the partnership consist of the practice of law….</a:t>
            </a:r>
          </a:p>
          <a:p>
            <a:r>
              <a:rPr lang="en-US" dirty="0"/>
              <a:t>(d) A lawyer shall not practice with or in the form of an entity authorized to practice law for profit, if:</a:t>
            </a:r>
          </a:p>
          <a:p>
            <a:pPr lvl="1"/>
            <a:r>
              <a:rPr lang="en-US" dirty="0"/>
              <a:t>(1) a nonlawyer owns any interest therein…</a:t>
            </a:r>
          </a:p>
          <a:p>
            <a:pPr lvl="1"/>
            <a:endParaRPr lang="en-US" dirty="0"/>
          </a:p>
        </p:txBody>
      </p:sp>
      <p:sp>
        <p:nvSpPr>
          <p:cNvPr id="4" name="Slide Number Placeholder 3"/>
          <p:cNvSpPr>
            <a:spLocks noGrp="1"/>
          </p:cNvSpPr>
          <p:nvPr>
            <p:ph type="sldNum" sz="quarter" idx="12"/>
          </p:nvPr>
        </p:nvSpPr>
        <p:spPr/>
        <p:txBody>
          <a:bodyPr/>
          <a:lstStyle/>
          <a:p>
            <a:fld id="{AF3B805F-68AC-D84B-B7F3-A2F1DFF3D027}" type="slidenum">
              <a:rPr lang="en-US" smtClean="0"/>
              <a:t>5</a:t>
            </a:fld>
            <a:endParaRPr lang="en-US"/>
          </a:p>
        </p:txBody>
      </p:sp>
    </p:spTree>
    <p:extLst>
      <p:ext uri="{BB962C8B-B14F-4D97-AF65-F5344CB8AC3E}">
        <p14:creationId xmlns:p14="http://schemas.microsoft.com/office/powerpoint/2010/main" val="33704142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867445-EA5C-1220-71ED-2925CBD14658}"/>
              </a:ext>
            </a:extLst>
          </p:cNvPr>
          <p:cNvSpPr>
            <a:spLocks noGrp="1"/>
          </p:cNvSpPr>
          <p:nvPr>
            <p:ph type="title"/>
          </p:nvPr>
        </p:nvSpPr>
        <p:spPr/>
        <p:txBody>
          <a:bodyPr/>
          <a:lstStyle/>
          <a:p>
            <a:r>
              <a:rPr lang="en-US" dirty="0"/>
              <a:t>AZ RULE 5.4</a:t>
            </a:r>
          </a:p>
        </p:txBody>
      </p:sp>
      <p:sp>
        <p:nvSpPr>
          <p:cNvPr id="3" name="Content Placeholder 2">
            <a:extLst>
              <a:ext uri="{FF2B5EF4-FFF2-40B4-BE49-F238E27FC236}">
                <a16:creationId xmlns:a16="http://schemas.microsoft.com/office/drawing/2014/main" id="{06076925-2C26-3246-805E-17A2C48E29D3}"/>
              </a:ext>
            </a:extLst>
          </p:cNvPr>
          <p:cNvSpPr>
            <a:spLocks noGrp="1"/>
          </p:cNvSpPr>
          <p:nvPr>
            <p:ph idx="1"/>
          </p:nvPr>
        </p:nvSpPr>
        <p:spPr/>
        <p:txBody>
          <a:bodyPr/>
          <a:lstStyle/>
          <a:p>
            <a:pPr marL="0" indent="0">
              <a:buNone/>
            </a:pPr>
            <a:r>
              <a:rPr lang="en-US" dirty="0"/>
              <a:t>Arizona deleted its rule 5.4 when it’s Supreme Court adopted rules for alternative business structures.</a:t>
            </a:r>
          </a:p>
        </p:txBody>
      </p:sp>
      <p:sp>
        <p:nvSpPr>
          <p:cNvPr id="4" name="Slide Number Placeholder 3">
            <a:extLst>
              <a:ext uri="{FF2B5EF4-FFF2-40B4-BE49-F238E27FC236}">
                <a16:creationId xmlns:a16="http://schemas.microsoft.com/office/drawing/2014/main" id="{2FA1D2E5-4000-A252-CB09-E0D2063C2132}"/>
              </a:ext>
            </a:extLst>
          </p:cNvPr>
          <p:cNvSpPr>
            <a:spLocks noGrp="1"/>
          </p:cNvSpPr>
          <p:nvPr>
            <p:ph type="sldNum" sz="quarter" idx="12"/>
          </p:nvPr>
        </p:nvSpPr>
        <p:spPr/>
        <p:txBody>
          <a:bodyPr/>
          <a:lstStyle/>
          <a:p>
            <a:fld id="{AD8B34F8-BB52-3945-B781-72E243E8C82A}" type="slidenum">
              <a:rPr lang="en-US" smtClean="0"/>
              <a:t>6</a:t>
            </a:fld>
            <a:endParaRPr lang="en-US"/>
          </a:p>
        </p:txBody>
      </p:sp>
    </p:spTree>
    <p:extLst>
      <p:ext uri="{BB962C8B-B14F-4D97-AF65-F5344CB8AC3E}">
        <p14:creationId xmlns:p14="http://schemas.microsoft.com/office/powerpoint/2010/main" val="26557137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CACDD9-ED56-CC0E-D1AC-5DB2A08A5EB5}"/>
              </a:ext>
            </a:extLst>
          </p:cNvPr>
          <p:cNvSpPr>
            <a:spLocks noGrp="1"/>
          </p:cNvSpPr>
          <p:nvPr>
            <p:ph type="title"/>
          </p:nvPr>
        </p:nvSpPr>
        <p:spPr/>
        <p:txBody>
          <a:bodyPr/>
          <a:lstStyle/>
          <a:p>
            <a:r>
              <a:rPr lang="en-US" dirty="0"/>
              <a:t>In Arizona…</a:t>
            </a:r>
          </a:p>
        </p:txBody>
      </p:sp>
      <p:sp>
        <p:nvSpPr>
          <p:cNvPr id="3" name="Content Placeholder 2">
            <a:extLst>
              <a:ext uri="{FF2B5EF4-FFF2-40B4-BE49-F238E27FC236}">
                <a16:creationId xmlns:a16="http://schemas.microsoft.com/office/drawing/2014/main" id="{7D0B2FDE-8A15-3B9A-E634-96F6DE5CCE9B}"/>
              </a:ext>
            </a:extLst>
          </p:cNvPr>
          <p:cNvSpPr>
            <a:spLocks noGrp="1"/>
          </p:cNvSpPr>
          <p:nvPr>
            <p:ph idx="1"/>
          </p:nvPr>
        </p:nvSpPr>
        <p:spPr/>
        <p:txBody>
          <a:bodyPr>
            <a:normAutofit fontScale="92500" lnSpcReduction="20000"/>
          </a:bodyPr>
          <a:lstStyle/>
          <a:p>
            <a:r>
              <a:rPr lang="en-US" dirty="0"/>
              <a:t>A non-lawyer can be a passive or active investor in an entity that provides legal services.</a:t>
            </a:r>
          </a:p>
          <a:p>
            <a:r>
              <a:rPr lang="en-US" dirty="0"/>
              <a:t>Law firms can offer non-legal services through investors in the entity who are not lawyers.</a:t>
            </a:r>
          </a:p>
          <a:p>
            <a:r>
              <a:rPr lang="en-US" dirty="0"/>
              <a:t>The entity must have at least one lawyer responsible for compliance.</a:t>
            </a:r>
          </a:p>
          <a:p>
            <a:r>
              <a:rPr lang="en-US" dirty="0"/>
              <a:t>Only lawyers can practice law through the entity, but see licensed legal paraprofessionals, </a:t>
            </a:r>
            <a:r>
              <a:rPr lang="en-US" i="1" dirty="0"/>
              <a:t>infra</a:t>
            </a:r>
            <a:r>
              <a:rPr lang="en-US" dirty="0"/>
              <a:t>.</a:t>
            </a:r>
          </a:p>
          <a:p>
            <a:r>
              <a:rPr lang="en-US" dirty="0"/>
              <a:t>Lawyers and non-lawyers alike can share in the profits of the entity.</a:t>
            </a:r>
          </a:p>
          <a:p>
            <a:r>
              <a:rPr lang="en-US" dirty="0"/>
              <a:t>Non-lawyers can manage the entity but cannot supervise legal work.</a:t>
            </a:r>
          </a:p>
          <a:p>
            <a:r>
              <a:rPr lang="en-US" dirty="0"/>
              <a:t>The entity lawyers and the entity must comply with professional conduct rules.</a:t>
            </a:r>
          </a:p>
        </p:txBody>
      </p:sp>
      <p:sp>
        <p:nvSpPr>
          <p:cNvPr id="4" name="Slide Number Placeholder 3">
            <a:extLst>
              <a:ext uri="{FF2B5EF4-FFF2-40B4-BE49-F238E27FC236}">
                <a16:creationId xmlns:a16="http://schemas.microsoft.com/office/drawing/2014/main" id="{64B746C3-36BB-66CE-188A-299FA9AD5A16}"/>
              </a:ext>
            </a:extLst>
          </p:cNvPr>
          <p:cNvSpPr>
            <a:spLocks noGrp="1"/>
          </p:cNvSpPr>
          <p:nvPr>
            <p:ph type="sldNum" sz="quarter" idx="12"/>
          </p:nvPr>
        </p:nvSpPr>
        <p:spPr/>
        <p:txBody>
          <a:bodyPr/>
          <a:lstStyle/>
          <a:p>
            <a:fld id="{AD8B34F8-BB52-3945-B781-72E243E8C82A}" type="slidenum">
              <a:rPr lang="en-US" smtClean="0"/>
              <a:t>7</a:t>
            </a:fld>
            <a:endParaRPr lang="en-US"/>
          </a:p>
        </p:txBody>
      </p:sp>
    </p:spTree>
    <p:extLst>
      <p:ext uri="{BB962C8B-B14F-4D97-AF65-F5344CB8AC3E}">
        <p14:creationId xmlns:p14="http://schemas.microsoft.com/office/powerpoint/2010/main" val="31601316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Alternate Business Structures in Arizona</a:t>
            </a:r>
            <a:br>
              <a:rPr lang="en-US" dirty="0"/>
            </a:br>
            <a:r>
              <a:rPr lang="en-US" dirty="0"/>
              <a:t>Sources of Information</a:t>
            </a:r>
          </a:p>
        </p:txBody>
      </p:sp>
      <p:sp>
        <p:nvSpPr>
          <p:cNvPr id="3" name="Content Placeholder 2"/>
          <p:cNvSpPr>
            <a:spLocks noGrp="1"/>
          </p:cNvSpPr>
          <p:nvPr>
            <p:ph idx="1"/>
          </p:nvPr>
        </p:nvSpPr>
        <p:spPr/>
        <p:txBody>
          <a:bodyPr/>
          <a:lstStyle/>
          <a:p>
            <a:r>
              <a:rPr lang="en-US" dirty="0"/>
              <a:t>Search </a:t>
            </a:r>
          </a:p>
          <a:p>
            <a:pPr lvl="1"/>
            <a:r>
              <a:rPr lang="en-US" dirty="0">
                <a:solidFill>
                  <a:srgbClr val="FF0000"/>
                </a:solidFill>
              </a:rPr>
              <a:t>Arizona alternate business structures</a:t>
            </a:r>
          </a:p>
          <a:p>
            <a:pPr lvl="1"/>
            <a:r>
              <a:rPr lang="en-US" dirty="0">
                <a:solidFill>
                  <a:srgbClr val="FF0000"/>
                </a:solidFill>
              </a:rPr>
              <a:t>Arizona legal paraprofessionals </a:t>
            </a:r>
            <a:r>
              <a:rPr lang="en-US" dirty="0"/>
              <a:t>(or </a:t>
            </a:r>
            <a:r>
              <a:rPr lang="en-US" b="1" i="0" u="sng" dirty="0">
                <a:solidFill>
                  <a:srgbClr val="028BFF"/>
                </a:solidFill>
                <a:effectLst/>
                <a:latin typeface="inherit"/>
                <a:hlinkClick r:id="rId2"/>
              </a:rPr>
              <a:t>ACJA § 7-210</a:t>
            </a:r>
            <a:r>
              <a:rPr lang="en-US" b="0" i="0" u="none" strike="noStrike" dirty="0">
                <a:solidFill>
                  <a:srgbClr val="14303D"/>
                </a:solidFill>
                <a:effectLst/>
                <a:latin typeface="Arial" panose="020B0604020202020204" pitchFamily="34" charset="0"/>
              </a:rPr>
              <a:t>) </a:t>
            </a:r>
          </a:p>
          <a:p>
            <a:pPr marL="0" indent="0">
              <a:buNone/>
            </a:pPr>
            <a:r>
              <a:rPr lang="en-US" dirty="0">
                <a:solidFill>
                  <a:srgbClr val="14303D"/>
                </a:solidFill>
                <a:latin typeface="Arial" panose="020B0604020202020204" pitchFamily="34" charset="0"/>
              </a:rPr>
              <a:t>In order to </a:t>
            </a:r>
            <a:r>
              <a:rPr lang="en-US" dirty="0"/>
              <a:t>get or link to the key statutory, judicial orders, and professional conduct rules that will be referenced in the CLE. </a:t>
            </a:r>
          </a:p>
          <a:p>
            <a:r>
              <a:rPr lang="en-US" dirty="0"/>
              <a:t>Selected documents are also included with the CLE material.</a:t>
            </a:r>
          </a:p>
          <a:p>
            <a:endParaRPr lang="en-US" dirty="0"/>
          </a:p>
        </p:txBody>
      </p:sp>
      <p:sp>
        <p:nvSpPr>
          <p:cNvPr id="4" name="Slide Number Placeholder 3"/>
          <p:cNvSpPr>
            <a:spLocks noGrp="1"/>
          </p:cNvSpPr>
          <p:nvPr>
            <p:ph type="sldNum" sz="quarter" idx="12"/>
          </p:nvPr>
        </p:nvSpPr>
        <p:spPr/>
        <p:txBody>
          <a:bodyPr/>
          <a:lstStyle/>
          <a:p>
            <a:fld id="{AF3B805F-68AC-D84B-B7F3-A2F1DFF3D027}" type="slidenum">
              <a:rPr lang="en-US" smtClean="0"/>
              <a:t>8</a:t>
            </a:fld>
            <a:endParaRPr lang="en-US"/>
          </a:p>
        </p:txBody>
      </p:sp>
    </p:spTree>
    <p:extLst>
      <p:ext uri="{BB962C8B-B14F-4D97-AF65-F5344CB8AC3E}">
        <p14:creationId xmlns:p14="http://schemas.microsoft.com/office/powerpoint/2010/main" val="16354685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C30B98-4B6D-1313-497C-4230954235E8}"/>
              </a:ext>
            </a:extLst>
          </p:cNvPr>
          <p:cNvSpPr>
            <a:spLocks noGrp="1"/>
          </p:cNvSpPr>
          <p:nvPr>
            <p:ph type="title"/>
          </p:nvPr>
        </p:nvSpPr>
        <p:spPr/>
        <p:txBody>
          <a:bodyPr/>
          <a:lstStyle/>
          <a:p>
            <a:r>
              <a:rPr lang="en-US" dirty="0"/>
              <a:t>From Bloomberg Law </a:t>
            </a:r>
            <a:br>
              <a:rPr lang="en-US" dirty="0"/>
            </a:br>
            <a:r>
              <a:rPr lang="en-US" dirty="0"/>
              <a:t>1-14-25</a:t>
            </a:r>
          </a:p>
        </p:txBody>
      </p:sp>
      <p:sp>
        <p:nvSpPr>
          <p:cNvPr id="3" name="Content Placeholder 2">
            <a:extLst>
              <a:ext uri="{FF2B5EF4-FFF2-40B4-BE49-F238E27FC236}">
                <a16:creationId xmlns:a16="http://schemas.microsoft.com/office/drawing/2014/main" id="{DDCB2A94-32C1-9F98-4DA4-0FCA06BCB18C}"/>
              </a:ext>
            </a:extLst>
          </p:cNvPr>
          <p:cNvSpPr>
            <a:spLocks noGrp="1"/>
          </p:cNvSpPr>
          <p:nvPr>
            <p:ph idx="1"/>
          </p:nvPr>
        </p:nvSpPr>
        <p:spPr/>
        <p:txBody>
          <a:bodyPr/>
          <a:lstStyle/>
          <a:p>
            <a:pPr algn="l"/>
            <a:r>
              <a:rPr lang="en-US" b="0" i="0" u="none" strike="noStrike" dirty="0">
                <a:solidFill>
                  <a:srgbClr val="2A2C30"/>
                </a:solidFill>
                <a:effectLst/>
                <a:latin typeface="OpenSans"/>
              </a:rPr>
              <a:t>KPMG won preliminary approval Tuesday to form a legal services arm in Arizona, moving it closer to becoming the first Big Four accounting firm to practice law in the US.</a:t>
            </a:r>
          </a:p>
          <a:p>
            <a:pPr algn="l"/>
            <a:r>
              <a:rPr lang="en-US" b="0" i="0" u="none" strike="noStrike" dirty="0">
                <a:solidFill>
                  <a:srgbClr val="2A2C30"/>
                </a:solidFill>
                <a:effectLst/>
                <a:latin typeface="OpenSans"/>
              </a:rPr>
              <a:t>The Arizona Supreme Court should grant KPMG Law US a license, the Committee on Alternative Business Structures found. The court will decide Jan. 28 whether to grant KPMG’s license, deny the application, or send it back for more information, said Aaron Nash, the court’s director of certification and licensing.</a:t>
            </a:r>
          </a:p>
          <a:p>
            <a:endParaRPr lang="en-US" dirty="0"/>
          </a:p>
        </p:txBody>
      </p:sp>
      <p:sp>
        <p:nvSpPr>
          <p:cNvPr id="4" name="Slide Number Placeholder 3">
            <a:extLst>
              <a:ext uri="{FF2B5EF4-FFF2-40B4-BE49-F238E27FC236}">
                <a16:creationId xmlns:a16="http://schemas.microsoft.com/office/drawing/2014/main" id="{54ED36C0-D7F9-67B9-1A1E-BE5CA1547258}"/>
              </a:ext>
            </a:extLst>
          </p:cNvPr>
          <p:cNvSpPr>
            <a:spLocks noGrp="1"/>
          </p:cNvSpPr>
          <p:nvPr>
            <p:ph type="sldNum" sz="quarter" idx="12"/>
          </p:nvPr>
        </p:nvSpPr>
        <p:spPr/>
        <p:txBody>
          <a:bodyPr/>
          <a:lstStyle/>
          <a:p>
            <a:fld id="{AD8B34F8-BB52-3945-B781-72E243E8C82A}" type="slidenum">
              <a:rPr lang="en-US" smtClean="0"/>
              <a:t>9</a:t>
            </a:fld>
            <a:endParaRPr lang="en-US"/>
          </a:p>
        </p:txBody>
      </p:sp>
    </p:spTree>
    <p:extLst>
      <p:ext uri="{BB962C8B-B14F-4D97-AF65-F5344CB8AC3E}">
        <p14:creationId xmlns:p14="http://schemas.microsoft.com/office/powerpoint/2010/main" val="5332677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39</TotalTime>
  <Words>1595</Words>
  <Application>Microsoft Macintosh PowerPoint</Application>
  <PresentationFormat>Widescreen</PresentationFormat>
  <Paragraphs>128</Paragraphs>
  <Slides>22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22</vt:i4>
      </vt:variant>
    </vt:vector>
  </HeadingPairs>
  <TitlesOfParts>
    <vt:vector size="30" baseType="lpstr">
      <vt:lpstr>inherit</vt:lpstr>
      <vt:lpstr>OpenSans</vt:lpstr>
      <vt:lpstr>Aptos</vt:lpstr>
      <vt:lpstr>Aptos Display</vt:lpstr>
      <vt:lpstr>Arial</vt:lpstr>
      <vt:lpstr>Segoe UI</vt:lpstr>
      <vt:lpstr>Times New Roman</vt:lpstr>
      <vt:lpstr>Office Theme</vt:lpstr>
      <vt:lpstr>New York University School of Law</vt:lpstr>
      <vt:lpstr>TIMED AGENDA </vt:lpstr>
      <vt:lpstr>ALTERNATE BUSINESS STRUCTURES (ABS) and LICENSED LEGAL PARAPROFESSIONALS  IN ARIZONA (and elsewhere)</vt:lpstr>
      <vt:lpstr> Ariz. R. Sup. Ct. 31.1 </vt:lpstr>
      <vt:lpstr>N.Y. Rule 5.4…</vt:lpstr>
      <vt:lpstr>AZ RULE 5.4</vt:lpstr>
      <vt:lpstr>In Arizona…</vt:lpstr>
      <vt:lpstr>Alternate Business Structures in Arizona Sources of Information</vt:lpstr>
      <vt:lpstr>From Bloomberg Law  1-14-25</vt:lpstr>
      <vt:lpstr>PowerPoint Presentation</vt:lpstr>
      <vt:lpstr>From Bloomberg Law 1-28-25</vt:lpstr>
      <vt:lpstr>APPROVED From Bloomberg Law on 2/27/25</vt:lpstr>
      <vt:lpstr>What Is the Extraterritorial Reach of the Arizona Rule?</vt:lpstr>
      <vt:lpstr>N.Y. Rule 8.5…</vt:lpstr>
      <vt:lpstr>    AZ RULE 5.5     </vt:lpstr>
      <vt:lpstr>Whose Rules Govern: Key Ethics Opinion For NY Lawyers</vt:lpstr>
      <vt:lpstr>Licensed Legal Paraprofessional</vt:lpstr>
      <vt:lpstr>ARIZONA CODE OF JUDICIAL ADMINISTRATION Section 7-210: Legal Paraprofessional </vt:lpstr>
      <vt:lpstr>Colorado Supreme Court Rule 207 Licensed Legal Paraprofessional (LLP)</vt:lpstr>
      <vt:lpstr>AI’S EFFECT ON PARALEGAL LICENSING</vt:lpstr>
      <vt:lpstr>The effect of paralegal licensing on the legal marketplace and lost schools</vt:lpstr>
      <vt:lpstr>Executive Order 14230</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Stephen Gillers</dc:creator>
  <cp:lastModifiedBy>Stephen Gillers</cp:lastModifiedBy>
  <cp:revision>9</cp:revision>
  <dcterms:created xsi:type="dcterms:W3CDTF">2025-03-27T14:24:15Z</dcterms:created>
  <dcterms:modified xsi:type="dcterms:W3CDTF">2025-03-27T15:13:20Z</dcterms:modified>
</cp:coreProperties>
</file>